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0" r:id="rId2"/>
    <p:sldId id="256" r:id="rId3"/>
    <p:sldId id="257" r:id="rId4"/>
    <p:sldId id="258" r:id="rId5"/>
    <p:sldId id="259" r:id="rId6"/>
    <p:sldId id="266" r:id="rId7"/>
    <p:sldId id="267" r:id="rId8"/>
    <p:sldId id="268" r:id="rId9"/>
    <p:sldId id="260" r:id="rId10"/>
    <p:sldId id="261" r:id="rId11"/>
    <p:sldId id="262" r:id="rId12"/>
    <p:sldId id="263" r:id="rId13"/>
    <p:sldId id="264" r:id="rId14"/>
    <p:sldId id="265" r:id="rId15"/>
    <p:sldId id="269" r:id="rId16"/>
    <p:sldId id="271"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D3"/>
    <a:srgbClr val="35B8ED"/>
    <a:srgbClr val="E14932"/>
    <a:srgbClr val="FEE1CD"/>
    <a:srgbClr val="C577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1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2787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D97CF-D980-916E-07A1-B500F0FAF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E7081-B426-DF1F-B76B-9BF4A0D6B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E5EBE-31E8-61C2-50F8-49E5645B23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8A3B95-72FE-A25D-93A0-53BA0813B7B2}"/>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32311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6A544-A4D1-196D-CBC0-2F47B2A452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2259F3-7B94-9F23-CE4A-672ADBB05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C62A12-BD70-FC13-E5C5-D7EBDFB370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62388A-C21B-B4C2-D3B1-B6405C5AB4F2}"/>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952731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607DC-F707-D49B-F889-0D7374242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C8D32-F065-4F1C-0BCA-B15C3496A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78207-680F-02AB-E198-302B217841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7DBB27-4716-2CB8-BC2E-E3F55EB3020F}"/>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00715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FB4D-3666-6D65-6D3A-6AA0776C8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A7F69-9365-1B9D-AFA2-FA0457000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588B5-1E2A-FCC5-97A2-774298E40B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4AC7F-4664-EC5F-E4FD-DC2D63346A1E}"/>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17023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485FB-644C-82F0-B456-85BB58724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F65113-8688-3F50-1463-5C9BCA19F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695949-8161-C047-B307-2DE96FFA5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BBDF19-D8D6-3E7E-0D26-97C619007C76}"/>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3308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24DA6-3978-8C0D-12CF-066E4D420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2E836-7F6F-50BD-BFDC-2FF5BBE01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DAAAD-3CE4-9D20-0BDA-29F1875DC4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6D1D58-F4BB-F4EE-2267-A1536EFDA289}"/>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19127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9A5A7-64E1-8EC0-9101-5CD5678D390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D705594-3FA1-8BDA-0699-9A8A1B2DF35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9783"/>
                    </a14:imgEffect>
                  </a14:imgLayer>
                </a14:imgProps>
              </a:ext>
            </a:extLst>
          </a:blip>
          <a:stretch>
            <a:fillRect/>
          </a:stretch>
        </p:blipFill>
        <p:spPr>
          <a:xfrm>
            <a:off x="0" y="0"/>
            <a:ext cx="14630400" cy="8229600"/>
          </a:xfrm>
          <a:prstGeom prst="rect">
            <a:avLst/>
          </a:prstGeom>
        </p:spPr>
      </p:pic>
      <p:sp>
        <p:nvSpPr>
          <p:cNvPr id="21" name="Freeform: Shape 20">
            <a:extLst>
              <a:ext uri="{FF2B5EF4-FFF2-40B4-BE49-F238E27FC236}">
                <a16:creationId xmlns:a16="http://schemas.microsoft.com/office/drawing/2014/main" id="{E0710F6C-E2B6-027C-96B2-CCAF5329C4A0}"/>
              </a:ext>
            </a:extLst>
          </p:cNvPr>
          <p:cNvSpPr/>
          <p:nvPr/>
        </p:nvSpPr>
        <p:spPr>
          <a:xfrm>
            <a:off x="0" y="0"/>
            <a:ext cx="14630400" cy="8229600"/>
          </a:xfrm>
          <a:custGeom>
            <a:avLst/>
            <a:gdLst/>
            <a:ahLst/>
            <a:cxnLst/>
            <a:rect l="l" t="t" r="r" b="b"/>
            <a:pathLst>
              <a:path w="14630400" h="8229600">
                <a:moveTo>
                  <a:pt x="5439674" y="4557854"/>
                </a:moveTo>
                <a:lnTo>
                  <a:pt x="5512827" y="4774329"/>
                </a:lnTo>
                <a:lnTo>
                  <a:pt x="5365524" y="4774329"/>
                </a:lnTo>
                <a:close/>
                <a:moveTo>
                  <a:pt x="7429245" y="4482212"/>
                </a:moveTo>
                <a:lnTo>
                  <a:pt x="7462206" y="4482212"/>
                </a:lnTo>
                <a:cubicBezTo>
                  <a:pt x="7499161" y="4482212"/>
                  <a:pt x="7525964" y="4489985"/>
                  <a:pt x="7542614" y="4505531"/>
                </a:cubicBezTo>
                <a:cubicBezTo>
                  <a:pt x="7560260" y="4522073"/>
                  <a:pt x="7569083" y="4542417"/>
                  <a:pt x="7569083" y="4566562"/>
                </a:cubicBezTo>
                <a:cubicBezTo>
                  <a:pt x="7569083" y="4590709"/>
                  <a:pt x="7560260" y="4611218"/>
                  <a:pt x="7542614" y="4628092"/>
                </a:cubicBezTo>
                <a:cubicBezTo>
                  <a:pt x="7526301" y="4643638"/>
                  <a:pt x="7499498" y="4651411"/>
                  <a:pt x="7462206" y="4651411"/>
                </a:cubicBezTo>
                <a:lnTo>
                  <a:pt x="7429245" y="4651411"/>
                </a:lnTo>
                <a:close/>
                <a:moveTo>
                  <a:pt x="7890756" y="4347848"/>
                </a:moveTo>
                <a:lnTo>
                  <a:pt x="7890756" y="5027132"/>
                </a:lnTo>
                <a:lnTo>
                  <a:pt x="8277426" y="5027132"/>
                </a:lnTo>
                <a:lnTo>
                  <a:pt x="8277426" y="4879829"/>
                </a:lnTo>
                <a:lnTo>
                  <a:pt x="8067420" y="4879829"/>
                </a:lnTo>
                <a:lnTo>
                  <a:pt x="8067420" y="4758404"/>
                </a:lnTo>
                <a:lnTo>
                  <a:pt x="8265980" y="4758404"/>
                </a:lnTo>
                <a:lnTo>
                  <a:pt x="8265980" y="4611102"/>
                </a:lnTo>
                <a:lnTo>
                  <a:pt x="8067420" y="4611102"/>
                </a:lnTo>
                <a:lnTo>
                  <a:pt x="8067420" y="4495151"/>
                </a:lnTo>
                <a:lnTo>
                  <a:pt x="8277426" y="4495151"/>
                </a:lnTo>
                <a:lnTo>
                  <a:pt x="8277426" y="4347848"/>
                </a:lnTo>
                <a:close/>
                <a:moveTo>
                  <a:pt x="7252581" y="4347848"/>
                </a:moveTo>
                <a:lnTo>
                  <a:pt x="7252581" y="5027132"/>
                </a:lnTo>
                <a:lnTo>
                  <a:pt x="7429245" y="5027132"/>
                </a:lnTo>
                <a:lnTo>
                  <a:pt x="7429245" y="4766367"/>
                </a:lnTo>
                <a:lnTo>
                  <a:pt x="7597946" y="5027132"/>
                </a:lnTo>
                <a:lnTo>
                  <a:pt x="7817407" y="5027132"/>
                </a:lnTo>
                <a:lnTo>
                  <a:pt x="7603918" y="4748451"/>
                </a:lnTo>
                <a:cubicBezTo>
                  <a:pt x="7644061" y="4739494"/>
                  <a:pt x="7675579" y="4723569"/>
                  <a:pt x="7698470" y="4700678"/>
                </a:cubicBezTo>
                <a:cubicBezTo>
                  <a:pt x="7734301" y="4664847"/>
                  <a:pt x="7752216" y="4616908"/>
                  <a:pt x="7752216" y="4556858"/>
                </a:cubicBezTo>
                <a:cubicBezTo>
                  <a:pt x="7752216" y="4504440"/>
                  <a:pt x="7736623" y="4458823"/>
                  <a:pt x="7705437" y="4420006"/>
                </a:cubicBezTo>
                <a:cubicBezTo>
                  <a:pt x="7666953" y="4371901"/>
                  <a:pt x="7607567" y="4347848"/>
                  <a:pt x="7527281" y="4347848"/>
                </a:cubicBezTo>
                <a:close/>
                <a:moveTo>
                  <a:pt x="6519157" y="4347848"/>
                </a:moveTo>
                <a:lnTo>
                  <a:pt x="6519157" y="4739494"/>
                </a:lnTo>
                <a:cubicBezTo>
                  <a:pt x="6519157" y="4789922"/>
                  <a:pt x="6522806" y="4830065"/>
                  <a:pt x="6530105" y="4859924"/>
                </a:cubicBezTo>
                <a:cubicBezTo>
                  <a:pt x="6540389" y="4902058"/>
                  <a:pt x="6559466" y="4937058"/>
                  <a:pt x="6587334" y="4964927"/>
                </a:cubicBezTo>
                <a:cubicBezTo>
                  <a:pt x="6640084" y="5018009"/>
                  <a:pt x="6713403" y="5044550"/>
                  <a:pt x="6807292" y="5044550"/>
                </a:cubicBezTo>
                <a:cubicBezTo>
                  <a:pt x="6899522" y="5044550"/>
                  <a:pt x="6973174" y="5018506"/>
                  <a:pt x="7028246" y="4966419"/>
                </a:cubicBezTo>
                <a:cubicBezTo>
                  <a:pt x="7067062" y="4929594"/>
                  <a:pt x="7091613" y="4888787"/>
                  <a:pt x="7101898" y="4843999"/>
                </a:cubicBezTo>
                <a:cubicBezTo>
                  <a:pt x="7108533" y="4815136"/>
                  <a:pt x="7111850" y="4780301"/>
                  <a:pt x="7111850" y="4739494"/>
                </a:cubicBezTo>
                <a:lnTo>
                  <a:pt x="7111850" y="4347848"/>
                </a:lnTo>
                <a:lnTo>
                  <a:pt x="6935187" y="4347848"/>
                </a:lnTo>
                <a:lnTo>
                  <a:pt x="6935187" y="4715273"/>
                </a:lnTo>
                <a:cubicBezTo>
                  <a:pt x="6935187" y="4778909"/>
                  <a:pt x="6927058" y="4821831"/>
                  <a:pt x="6910802" y="4844038"/>
                </a:cubicBezTo>
                <a:cubicBezTo>
                  <a:pt x="6888906" y="4874202"/>
                  <a:pt x="6856394" y="4889285"/>
                  <a:pt x="6813264" y="4889285"/>
                </a:cubicBezTo>
                <a:cubicBezTo>
                  <a:pt x="6794022" y="4889285"/>
                  <a:pt x="6776438" y="4885472"/>
                  <a:pt x="6760514" y="4877847"/>
                </a:cubicBezTo>
                <a:cubicBezTo>
                  <a:pt x="6721697" y="4859620"/>
                  <a:pt x="6700630" y="4827471"/>
                  <a:pt x="6697313" y="4781397"/>
                </a:cubicBezTo>
                <a:cubicBezTo>
                  <a:pt x="6696318" y="4766810"/>
                  <a:pt x="6695820" y="4744768"/>
                  <a:pt x="6695820" y="4715273"/>
                </a:cubicBezTo>
                <a:lnTo>
                  <a:pt x="6695820" y="4347848"/>
                </a:lnTo>
                <a:close/>
                <a:moveTo>
                  <a:pt x="5867973" y="4347848"/>
                </a:moveTo>
                <a:lnTo>
                  <a:pt x="5867973" y="4495151"/>
                </a:lnTo>
                <a:lnTo>
                  <a:pt x="6135208" y="4495151"/>
                </a:lnTo>
                <a:lnTo>
                  <a:pt x="5813730" y="5027132"/>
                </a:lnTo>
                <a:lnTo>
                  <a:pt x="6394979" y="5027132"/>
                </a:lnTo>
                <a:lnTo>
                  <a:pt x="6394979" y="4879829"/>
                </a:lnTo>
                <a:lnTo>
                  <a:pt x="6109828" y="4879829"/>
                </a:lnTo>
                <a:lnTo>
                  <a:pt x="6429813" y="4347848"/>
                </a:lnTo>
                <a:close/>
                <a:moveTo>
                  <a:pt x="5344623" y="4347848"/>
                </a:moveTo>
                <a:lnTo>
                  <a:pt x="5083360" y="5027132"/>
                </a:lnTo>
                <a:lnTo>
                  <a:pt x="5269977" y="5027132"/>
                </a:lnTo>
                <a:lnTo>
                  <a:pt x="5316755" y="4908693"/>
                </a:lnTo>
                <a:lnTo>
                  <a:pt x="5560601" y="4908693"/>
                </a:lnTo>
                <a:lnTo>
                  <a:pt x="5604394" y="5027132"/>
                </a:lnTo>
                <a:lnTo>
                  <a:pt x="5793001" y="5027132"/>
                </a:lnTo>
                <a:lnTo>
                  <a:pt x="5537212" y="4347848"/>
                </a:lnTo>
                <a:close/>
                <a:moveTo>
                  <a:pt x="8782948" y="3338654"/>
                </a:moveTo>
                <a:lnTo>
                  <a:pt x="8856102" y="3555129"/>
                </a:lnTo>
                <a:lnTo>
                  <a:pt x="8708799" y="3555129"/>
                </a:lnTo>
                <a:close/>
                <a:moveTo>
                  <a:pt x="5439674" y="3338654"/>
                </a:moveTo>
                <a:lnTo>
                  <a:pt x="5512827" y="3555129"/>
                </a:lnTo>
                <a:lnTo>
                  <a:pt x="5365525" y="3555129"/>
                </a:lnTo>
                <a:close/>
                <a:moveTo>
                  <a:pt x="12855746" y="3279434"/>
                </a:moveTo>
                <a:cubicBezTo>
                  <a:pt x="12914618" y="3279434"/>
                  <a:pt x="12963680" y="3301719"/>
                  <a:pt x="13002932" y="3346290"/>
                </a:cubicBezTo>
                <a:cubicBezTo>
                  <a:pt x="13033532" y="3381218"/>
                  <a:pt x="13048832" y="3422631"/>
                  <a:pt x="13048832" y="3470530"/>
                </a:cubicBezTo>
                <a:cubicBezTo>
                  <a:pt x="13048832" y="3517433"/>
                  <a:pt x="13033532" y="3558680"/>
                  <a:pt x="13002932" y="3594272"/>
                </a:cubicBezTo>
                <a:cubicBezTo>
                  <a:pt x="12964680" y="3638842"/>
                  <a:pt x="12915618" y="3661127"/>
                  <a:pt x="12855746" y="3661127"/>
                </a:cubicBezTo>
                <a:cubicBezTo>
                  <a:pt x="12795872" y="3661127"/>
                  <a:pt x="12746977" y="3638674"/>
                  <a:pt x="12709057" y="3593766"/>
                </a:cubicBezTo>
                <a:cubicBezTo>
                  <a:pt x="12678458" y="3557511"/>
                  <a:pt x="12663158" y="3516432"/>
                  <a:pt x="12663158" y="3470530"/>
                </a:cubicBezTo>
                <a:cubicBezTo>
                  <a:pt x="12663158" y="3448244"/>
                  <a:pt x="12667148" y="3426291"/>
                  <a:pt x="12675132" y="3404670"/>
                </a:cubicBezTo>
                <a:cubicBezTo>
                  <a:pt x="12689102" y="3366750"/>
                  <a:pt x="12712552" y="3336398"/>
                  <a:pt x="12745483" y="3313612"/>
                </a:cubicBezTo>
                <a:cubicBezTo>
                  <a:pt x="12778413" y="3290827"/>
                  <a:pt x="12815167" y="3279434"/>
                  <a:pt x="12855746" y="3279434"/>
                </a:cubicBezTo>
                <a:close/>
                <a:moveTo>
                  <a:pt x="10360196" y="3279434"/>
                </a:moveTo>
                <a:cubicBezTo>
                  <a:pt x="10419068" y="3279434"/>
                  <a:pt x="10468130" y="3301719"/>
                  <a:pt x="10507382" y="3346290"/>
                </a:cubicBezTo>
                <a:cubicBezTo>
                  <a:pt x="10537982" y="3381218"/>
                  <a:pt x="10553282" y="3422631"/>
                  <a:pt x="10553282" y="3470530"/>
                </a:cubicBezTo>
                <a:cubicBezTo>
                  <a:pt x="10553282" y="3517433"/>
                  <a:pt x="10537982" y="3558680"/>
                  <a:pt x="10507382" y="3594272"/>
                </a:cubicBezTo>
                <a:cubicBezTo>
                  <a:pt x="10469130" y="3638842"/>
                  <a:pt x="10420069" y="3661127"/>
                  <a:pt x="10360196" y="3661127"/>
                </a:cubicBezTo>
                <a:cubicBezTo>
                  <a:pt x="10300324" y="3661127"/>
                  <a:pt x="10251428" y="3638674"/>
                  <a:pt x="10213508" y="3593766"/>
                </a:cubicBezTo>
                <a:cubicBezTo>
                  <a:pt x="10182907" y="3557511"/>
                  <a:pt x="10167608" y="3516432"/>
                  <a:pt x="10167608" y="3470530"/>
                </a:cubicBezTo>
                <a:cubicBezTo>
                  <a:pt x="10167608" y="3448244"/>
                  <a:pt x="10171599" y="3426291"/>
                  <a:pt x="10179582" y="3404670"/>
                </a:cubicBezTo>
                <a:cubicBezTo>
                  <a:pt x="10193552" y="3366750"/>
                  <a:pt x="10217003" y="3336398"/>
                  <a:pt x="10249933" y="3313612"/>
                </a:cubicBezTo>
                <a:cubicBezTo>
                  <a:pt x="10282863" y="3290827"/>
                  <a:pt x="10319617" y="3279434"/>
                  <a:pt x="10360196" y="3279434"/>
                </a:cubicBezTo>
                <a:close/>
                <a:moveTo>
                  <a:pt x="6657720" y="3270974"/>
                </a:moveTo>
                <a:lnTo>
                  <a:pt x="6717126" y="3270974"/>
                </a:lnTo>
                <a:cubicBezTo>
                  <a:pt x="6752739" y="3270974"/>
                  <a:pt x="6777950" y="3278544"/>
                  <a:pt x="6792761" y="3293683"/>
                </a:cubicBezTo>
                <a:cubicBezTo>
                  <a:pt x="6807570" y="3308823"/>
                  <a:pt x="6814976" y="3329038"/>
                  <a:pt x="6814976" y="3354330"/>
                </a:cubicBezTo>
                <a:cubicBezTo>
                  <a:pt x="6814976" y="3379948"/>
                  <a:pt x="6808485" y="3400245"/>
                  <a:pt x="6795506" y="3415221"/>
                </a:cubicBezTo>
                <a:cubicBezTo>
                  <a:pt x="6781193" y="3431856"/>
                  <a:pt x="6754901" y="3440173"/>
                  <a:pt x="6716629" y="3440173"/>
                </a:cubicBezTo>
                <a:lnTo>
                  <a:pt x="6657720" y="3440173"/>
                </a:lnTo>
                <a:close/>
                <a:moveTo>
                  <a:pt x="6048121" y="3270974"/>
                </a:moveTo>
                <a:lnTo>
                  <a:pt x="6107527" y="3270974"/>
                </a:lnTo>
                <a:cubicBezTo>
                  <a:pt x="6143140" y="3270974"/>
                  <a:pt x="6168350" y="3278544"/>
                  <a:pt x="6183161" y="3293683"/>
                </a:cubicBezTo>
                <a:cubicBezTo>
                  <a:pt x="6197971" y="3308823"/>
                  <a:pt x="6205376" y="3329038"/>
                  <a:pt x="6205376" y="3354330"/>
                </a:cubicBezTo>
                <a:cubicBezTo>
                  <a:pt x="6205376" y="3379948"/>
                  <a:pt x="6198886" y="3400245"/>
                  <a:pt x="6185905" y="3415221"/>
                </a:cubicBezTo>
                <a:cubicBezTo>
                  <a:pt x="6171593" y="3431856"/>
                  <a:pt x="6145301" y="3440173"/>
                  <a:pt x="6107029" y="3440173"/>
                </a:cubicBezTo>
                <a:lnTo>
                  <a:pt x="6048121" y="3440173"/>
                </a:lnTo>
                <a:close/>
                <a:moveTo>
                  <a:pt x="13348581" y="3128648"/>
                </a:moveTo>
                <a:lnTo>
                  <a:pt x="13348581" y="3807932"/>
                </a:lnTo>
                <a:lnTo>
                  <a:pt x="13525245" y="3807932"/>
                </a:lnTo>
                <a:lnTo>
                  <a:pt x="13525245" y="3391902"/>
                </a:lnTo>
                <a:lnTo>
                  <a:pt x="13850206" y="3807932"/>
                </a:lnTo>
                <a:lnTo>
                  <a:pt x="14026870" y="3807932"/>
                </a:lnTo>
                <a:lnTo>
                  <a:pt x="14026870" y="3128648"/>
                </a:lnTo>
                <a:lnTo>
                  <a:pt x="13850206" y="3128648"/>
                </a:lnTo>
                <a:lnTo>
                  <a:pt x="13850206" y="3544181"/>
                </a:lnTo>
                <a:lnTo>
                  <a:pt x="13525245" y="3128648"/>
                </a:lnTo>
                <a:close/>
                <a:moveTo>
                  <a:pt x="10853031" y="3128648"/>
                </a:moveTo>
                <a:lnTo>
                  <a:pt x="10853031" y="3807932"/>
                </a:lnTo>
                <a:lnTo>
                  <a:pt x="11029694" y="3807932"/>
                </a:lnTo>
                <a:lnTo>
                  <a:pt x="11029694" y="3391902"/>
                </a:lnTo>
                <a:lnTo>
                  <a:pt x="11354656" y="3807932"/>
                </a:lnTo>
                <a:lnTo>
                  <a:pt x="11531320" y="3807932"/>
                </a:lnTo>
                <a:lnTo>
                  <a:pt x="11531320" y="3128648"/>
                </a:lnTo>
                <a:lnTo>
                  <a:pt x="11354656" y="3128648"/>
                </a:lnTo>
                <a:lnTo>
                  <a:pt x="11354656" y="3544181"/>
                </a:lnTo>
                <a:lnTo>
                  <a:pt x="11029694" y="3128648"/>
                </a:lnTo>
                <a:close/>
                <a:moveTo>
                  <a:pt x="9690981" y="3128648"/>
                </a:moveTo>
                <a:lnTo>
                  <a:pt x="9690981" y="3807932"/>
                </a:lnTo>
                <a:lnTo>
                  <a:pt x="9867644" y="3807932"/>
                </a:lnTo>
                <a:lnTo>
                  <a:pt x="9867644" y="3128648"/>
                </a:lnTo>
                <a:close/>
                <a:moveTo>
                  <a:pt x="9150535" y="3128648"/>
                </a:moveTo>
                <a:lnTo>
                  <a:pt x="9150535" y="3275951"/>
                </a:lnTo>
                <a:lnTo>
                  <a:pt x="9294354" y="3275951"/>
                </a:lnTo>
                <a:lnTo>
                  <a:pt x="9294354" y="3807932"/>
                </a:lnTo>
                <a:lnTo>
                  <a:pt x="9471018" y="3807932"/>
                </a:lnTo>
                <a:lnTo>
                  <a:pt x="9471018" y="3275951"/>
                </a:lnTo>
                <a:lnTo>
                  <a:pt x="9617325" y="3275951"/>
                </a:lnTo>
                <a:lnTo>
                  <a:pt x="9617325" y="3128648"/>
                </a:lnTo>
                <a:close/>
                <a:moveTo>
                  <a:pt x="8687898" y="3128648"/>
                </a:moveTo>
                <a:lnTo>
                  <a:pt x="8426635" y="3807932"/>
                </a:lnTo>
                <a:lnTo>
                  <a:pt x="8613252" y="3807932"/>
                </a:lnTo>
                <a:lnTo>
                  <a:pt x="8660030" y="3689493"/>
                </a:lnTo>
                <a:lnTo>
                  <a:pt x="8903876" y="3689493"/>
                </a:lnTo>
                <a:lnTo>
                  <a:pt x="8947668" y="3807932"/>
                </a:lnTo>
                <a:lnTo>
                  <a:pt x="9136276" y="3807932"/>
                </a:lnTo>
                <a:lnTo>
                  <a:pt x="8880486" y="3128648"/>
                </a:lnTo>
                <a:close/>
                <a:moveTo>
                  <a:pt x="7566907" y="3128648"/>
                </a:moveTo>
                <a:lnTo>
                  <a:pt x="7566907" y="3807932"/>
                </a:lnTo>
                <a:lnTo>
                  <a:pt x="7743570" y="3807932"/>
                </a:lnTo>
                <a:lnTo>
                  <a:pt x="7743570" y="3128648"/>
                </a:lnTo>
                <a:close/>
                <a:moveTo>
                  <a:pt x="7090657" y="3128648"/>
                </a:moveTo>
                <a:lnTo>
                  <a:pt x="7090657" y="3807932"/>
                </a:lnTo>
                <a:lnTo>
                  <a:pt x="7479316" y="3807932"/>
                </a:lnTo>
                <a:lnTo>
                  <a:pt x="7479316" y="3660630"/>
                </a:lnTo>
                <a:lnTo>
                  <a:pt x="7267320" y="3660630"/>
                </a:lnTo>
                <a:lnTo>
                  <a:pt x="7267320" y="3128648"/>
                </a:lnTo>
                <a:close/>
                <a:moveTo>
                  <a:pt x="6481056" y="3128648"/>
                </a:moveTo>
                <a:lnTo>
                  <a:pt x="6481056" y="3807932"/>
                </a:lnTo>
                <a:lnTo>
                  <a:pt x="6657720" y="3807932"/>
                </a:lnTo>
                <a:lnTo>
                  <a:pt x="6657720" y="3582499"/>
                </a:lnTo>
                <a:lnTo>
                  <a:pt x="6768197" y="3582499"/>
                </a:lnTo>
                <a:cubicBezTo>
                  <a:pt x="6855119" y="3582499"/>
                  <a:pt x="6917324" y="3556485"/>
                  <a:pt x="6954814" y="3504455"/>
                </a:cubicBezTo>
                <a:cubicBezTo>
                  <a:pt x="6983678" y="3464353"/>
                  <a:pt x="6998109" y="3413648"/>
                  <a:pt x="6998109" y="3352339"/>
                </a:cubicBezTo>
                <a:cubicBezTo>
                  <a:pt x="6998109" y="3290040"/>
                  <a:pt x="6980194" y="3238840"/>
                  <a:pt x="6944363" y="3198738"/>
                </a:cubicBezTo>
                <a:cubicBezTo>
                  <a:pt x="6902893" y="3152011"/>
                  <a:pt x="6842181" y="3128648"/>
                  <a:pt x="6762225" y="3128648"/>
                </a:cubicBezTo>
                <a:close/>
                <a:moveTo>
                  <a:pt x="5871456" y="3128648"/>
                </a:moveTo>
                <a:lnTo>
                  <a:pt x="5871456" y="3807932"/>
                </a:lnTo>
                <a:lnTo>
                  <a:pt x="6048121" y="3807932"/>
                </a:lnTo>
                <a:lnTo>
                  <a:pt x="6048121" y="3582499"/>
                </a:lnTo>
                <a:lnTo>
                  <a:pt x="6158598" y="3582499"/>
                </a:lnTo>
                <a:cubicBezTo>
                  <a:pt x="6245519" y="3582499"/>
                  <a:pt x="6307724" y="3556485"/>
                  <a:pt x="6345214" y="3504455"/>
                </a:cubicBezTo>
                <a:cubicBezTo>
                  <a:pt x="6374077" y="3464353"/>
                  <a:pt x="6388509" y="3413648"/>
                  <a:pt x="6388509" y="3352339"/>
                </a:cubicBezTo>
                <a:cubicBezTo>
                  <a:pt x="6388509" y="3290040"/>
                  <a:pt x="6370593" y="3238840"/>
                  <a:pt x="6334764" y="3198738"/>
                </a:cubicBezTo>
                <a:cubicBezTo>
                  <a:pt x="6293293" y="3152011"/>
                  <a:pt x="6232581" y="3128648"/>
                  <a:pt x="6152626" y="3128648"/>
                </a:cubicBezTo>
                <a:close/>
                <a:moveTo>
                  <a:pt x="5344624" y="3128648"/>
                </a:moveTo>
                <a:lnTo>
                  <a:pt x="5083360" y="3807932"/>
                </a:lnTo>
                <a:lnTo>
                  <a:pt x="5269977" y="3807932"/>
                </a:lnTo>
                <a:lnTo>
                  <a:pt x="5316755" y="3689493"/>
                </a:lnTo>
                <a:lnTo>
                  <a:pt x="5560601" y="3689493"/>
                </a:lnTo>
                <a:lnTo>
                  <a:pt x="5604394" y="3807932"/>
                </a:lnTo>
                <a:lnTo>
                  <a:pt x="5793001" y="3807932"/>
                </a:lnTo>
                <a:lnTo>
                  <a:pt x="5537212" y="3128648"/>
                </a:lnTo>
                <a:close/>
                <a:moveTo>
                  <a:pt x="8221192" y="3114217"/>
                </a:moveTo>
                <a:cubicBezTo>
                  <a:pt x="8134602" y="3114217"/>
                  <a:pt x="8057467" y="3141587"/>
                  <a:pt x="7989787" y="3196328"/>
                </a:cubicBezTo>
                <a:cubicBezTo>
                  <a:pt x="7903529" y="3266330"/>
                  <a:pt x="7860400" y="3357730"/>
                  <a:pt x="7860400" y="3470530"/>
                </a:cubicBezTo>
                <a:cubicBezTo>
                  <a:pt x="7860400" y="3582997"/>
                  <a:pt x="7903529" y="3674232"/>
                  <a:pt x="7989787" y="3744234"/>
                </a:cubicBezTo>
                <a:cubicBezTo>
                  <a:pt x="8057467" y="3798975"/>
                  <a:pt x="8134105" y="3826345"/>
                  <a:pt x="8219699" y="3826345"/>
                </a:cubicBezTo>
                <a:cubicBezTo>
                  <a:pt x="8268800" y="3826345"/>
                  <a:pt x="8322214" y="3814899"/>
                  <a:pt x="8379940" y="3792008"/>
                </a:cubicBezTo>
                <a:lnTo>
                  <a:pt x="8379940" y="3580509"/>
                </a:lnTo>
                <a:cubicBezTo>
                  <a:pt x="8362995" y="3601218"/>
                  <a:pt x="8346049" y="3616583"/>
                  <a:pt x="8329103" y="3626603"/>
                </a:cubicBezTo>
                <a:cubicBezTo>
                  <a:pt x="8297539" y="3645638"/>
                  <a:pt x="8263650" y="3655156"/>
                  <a:pt x="8227436" y="3655156"/>
                </a:cubicBezTo>
                <a:cubicBezTo>
                  <a:pt x="8181585" y="3655156"/>
                  <a:pt x="8141714" y="3641351"/>
                  <a:pt x="8107822" y="3613742"/>
                </a:cubicBezTo>
                <a:cubicBezTo>
                  <a:pt x="8064963" y="3578814"/>
                  <a:pt x="8043533" y="3531076"/>
                  <a:pt x="8043533" y="3470530"/>
                </a:cubicBezTo>
                <a:cubicBezTo>
                  <a:pt x="8043533" y="3409651"/>
                  <a:pt x="8064963" y="3361748"/>
                  <a:pt x="8107822" y="3326819"/>
                </a:cubicBezTo>
                <a:cubicBezTo>
                  <a:pt x="8141714" y="3299210"/>
                  <a:pt x="8181585" y="3285406"/>
                  <a:pt x="8227436" y="3285406"/>
                </a:cubicBezTo>
                <a:cubicBezTo>
                  <a:pt x="8263650" y="3285406"/>
                  <a:pt x="8297539" y="3294923"/>
                  <a:pt x="8329103" y="3313958"/>
                </a:cubicBezTo>
                <a:cubicBezTo>
                  <a:pt x="8346381" y="3324316"/>
                  <a:pt x="8363326" y="3339680"/>
                  <a:pt x="8379940" y="3360053"/>
                </a:cubicBezTo>
                <a:lnTo>
                  <a:pt x="8379940" y="3148554"/>
                </a:lnTo>
                <a:cubicBezTo>
                  <a:pt x="8321219" y="3125662"/>
                  <a:pt x="8268302" y="3114217"/>
                  <a:pt x="8221192" y="3114217"/>
                </a:cubicBezTo>
                <a:close/>
                <a:moveTo>
                  <a:pt x="11900102" y="3112226"/>
                </a:moveTo>
                <a:cubicBezTo>
                  <a:pt x="11827114" y="3112226"/>
                  <a:pt x="11768724" y="3136582"/>
                  <a:pt x="11724931" y="3185294"/>
                </a:cubicBezTo>
                <a:cubicBezTo>
                  <a:pt x="11687442" y="3226713"/>
                  <a:pt x="11668698" y="3278903"/>
                  <a:pt x="11668698" y="3341865"/>
                </a:cubicBezTo>
                <a:cubicBezTo>
                  <a:pt x="11668698" y="3402173"/>
                  <a:pt x="11686810" y="3447239"/>
                  <a:pt x="11723034" y="3477061"/>
                </a:cubicBezTo>
                <a:cubicBezTo>
                  <a:pt x="11735662" y="3487335"/>
                  <a:pt x="11750948" y="3496283"/>
                  <a:pt x="11768894" y="3503903"/>
                </a:cubicBezTo>
                <a:cubicBezTo>
                  <a:pt x="11780196" y="3508874"/>
                  <a:pt x="11807778" y="3517821"/>
                  <a:pt x="11851644" y="3530744"/>
                </a:cubicBezTo>
                <a:cubicBezTo>
                  <a:pt x="11887868" y="3541133"/>
                  <a:pt x="11913624" y="3551355"/>
                  <a:pt x="11928911" y="3561412"/>
                </a:cubicBezTo>
                <a:cubicBezTo>
                  <a:pt x="11949516" y="3574817"/>
                  <a:pt x="11959819" y="3591574"/>
                  <a:pt x="11959819" y="3611682"/>
                </a:cubicBezTo>
                <a:cubicBezTo>
                  <a:pt x="11959819" y="3633801"/>
                  <a:pt x="11950512" y="3650892"/>
                  <a:pt x="11931897" y="3662954"/>
                </a:cubicBezTo>
                <a:cubicBezTo>
                  <a:pt x="11915936" y="3673680"/>
                  <a:pt x="11896486" y="3679042"/>
                  <a:pt x="11873548" y="3679042"/>
                </a:cubicBezTo>
                <a:cubicBezTo>
                  <a:pt x="11822684" y="3679042"/>
                  <a:pt x="11770658" y="3654990"/>
                  <a:pt x="11717466" y="3606884"/>
                </a:cubicBezTo>
                <a:lnTo>
                  <a:pt x="11641824" y="3749210"/>
                </a:lnTo>
                <a:cubicBezTo>
                  <a:pt x="11714480" y="3800634"/>
                  <a:pt x="11793274" y="3826345"/>
                  <a:pt x="11878206" y="3826345"/>
                </a:cubicBezTo>
                <a:cubicBezTo>
                  <a:pt x="11918680" y="3826345"/>
                  <a:pt x="11956502" y="3820200"/>
                  <a:pt x="11991668" y="3807909"/>
                </a:cubicBezTo>
                <a:cubicBezTo>
                  <a:pt x="12092524" y="3773032"/>
                  <a:pt x="12142952" y="3698134"/>
                  <a:pt x="12142952" y="3583215"/>
                </a:cubicBezTo>
                <a:cubicBezTo>
                  <a:pt x="12142952" y="3538375"/>
                  <a:pt x="12131486" y="3501674"/>
                  <a:pt x="12108552" y="3473111"/>
                </a:cubicBezTo>
                <a:cubicBezTo>
                  <a:pt x="12081970" y="3439562"/>
                  <a:pt x="12037439" y="3413653"/>
                  <a:pt x="11974958" y="3395385"/>
                </a:cubicBezTo>
                <a:cubicBezTo>
                  <a:pt x="11925111" y="3380736"/>
                  <a:pt x="11895200" y="3370413"/>
                  <a:pt x="11885227" y="3364415"/>
                </a:cubicBezTo>
                <a:cubicBezTo>
                  <a:pt x="11862962" y="3351429"/>
                  <a:pt x="11851830" y="3335948"/>
                  <a:pt x="11851830" y="3317971"/>
                </a:cubicBezTo>
                <a:cubicBezTo>
                  <a:pt x="11851830" y="3299656"/>
                  <a:pt x="11860310" y="3285004"/>
                  <a:pt x="11877272" y="3274015"/>
                </a:cubicBezTo>
                <a:cubicBezTo>
                  <a:pt x="11892243" y="3264357"/>
                  <a:pt x="11909207" y="3259528"/>
                  <a:pt x="11928164" y="3259528"/>
                </a:cubicBezTo>
                <a:cubicBezTo>
                  <a:pt x="11967416" y="3259528"/>
                  <a:pt x="12006333" y="3274624"/>
                  <a:pt x="12044916" y="3304814"/>
                </a:cubicBezTo>
                <a:lnTo>
                  <a:pt x="12115582" y="3167464"/>
                </a:lnTo>
                <a:cubicBezTo>
                  <a:pt x="12045248" y="3130639"/>
                  <a:pt x="11973421" y="3112226"/>
                  <a:pt x="11900102" y="3112226"/>
                </a:cubicBezTo>
                <a:close/>
                <a:moveTo>
                  <a:pt x="12855746" y="3108245"/>
                </a:moveTo>
                <a:cubicBezTo>
                  <a:pt x="12736312" y="3108245"/>
                  <a:pt x="12641593" y="3147890"/>
                  <a:pt x="12571591" y="3227182"/>
                </a:cubicBezTo>
                <a:cubicBezTo>
                  <a:pt x="12543723" y="3258699"/>
                  <a:pt x="12521494" y="3296603"/>
                  <a:pt x="12504907" y="3340893"/>
                </a:cubicBezTo>
                <a:cubicBezTo>
                  <a:pt x="12488319" y="3385184"/>
                  <a:pt x="12480024" y="3428396"/>
                  <a:pt x="12480024" y="3470530"/>
                </a:cubicBezTo>
                <a:cubicBezTo>
                  <a:pt x="12480024" y="3562760"/>
                  <a:pt x="12510713" y="3643710"/>
                  <a:pt x="12572088" y="3713380"/>
                </a:cubicBezTo>
                <a:cubicBezTo>
                  <a:pt x="12642091" y="3792671"/>
                  <a:pt x="12736643" y="3832317"/>
                  <a:pt x="12855746" y="3832317"/>
                </a:cubicBezTo>
                <a:cubicBezTo>
                  <a:pt x="12975180" y="3832317"/>
                  <a:pt x="13069898" y="3792671"/>
                  <a:pt x="13139900" y="3713380"/>
                </a:cubicBezTo>
                <a:cubicBezTo>
                  <a:pt x="13201277" y="3643710"/>
                  <a:pt x="13231966" y="3562760"/>
                  <a:pt x="13231966" y="3470530"/>
                </a:cubicBezTo>
                <a:cubicBezTo>
                  <a:pt x="13231966" y="3377968"/>
                  <a:pt x="13201276" y="3296852"/>
                  <a:pt x="13139900" y="3227182"/>
                </a:cubicBezTo>
                <a:cubicBezTo>
                  <a:pt x="13069899" y="3147890"/>
                  <a:pt x="12975180" y="3108245"/>
                  <a:pt x="12855746" y="3108245"/>
                </a:cubicBezTo>
                <a:close/>
                <a:moveTo>
                  <a:pt x="10360196" y="3108245"/>
                </a:moveTo>
                <a:cubicBezTo>
                  <a:pt x="10240762" y="3108245"/>
                  <a:pt x="10146043" y="3147890"/>
                  <a:pt x="10076041" y="3227182"/>
                </a:cubicBezTo>
                <a:cubicBezTo>
                  <a:pt x="10048173" y="3258699"/>
                  <a:pt x="10025944" y="3296603"/>
                  <a:pt x="10009357" y="3340893"/>
                </a:cubicBezTo>
                <a:cubicBezTo>
                  <a:pt x="9992768" y="3385184"/>
                  <a:pt x="9984474" y="3428396"/>
                  <a:pt x="9984474" y="3470530"/>
                </a:cubicBezTo>
                <a:cubicBezTo>
                  <a:pt x="9984474" y="3562760"/>
                  <a:pt x="10015163" y="3643710"/>
                  <a:pt x="10076538" y="3713380"/>
                </a:cubicBezTo>
                <a:cubicBezTo>
                  <a:pt x="10146540" y="3792671"/>
                  <a:pt x="10241093" y="3832317"/>
                  <a:pt x="10360196" y="3832317"/>
                </a:cubicBezTo>
                <a:cubicBezTo>
                  <a:pt x="10479630" y="3832317"/>
                  <a:pt x="10574348" y="3792671"/>
                  <a:pt x="10644350" y="3713380"/>
                </a:cubicBezTo>
                <a:cubicBezTo>
                  <a:pt x="10705726" y="3643710"/>
                  <a:pt x="10736414" y="3562760"/>
                  <a:pt x="10736414" y="3470530"/>
                </a:cubicBezTo>
                <a:cubicBezTo>
                  <a:pt x="10736414" y="3377968"/>
                  <a:pt x="10705726" y="3296852"/>
                  <a:pt x="10644350" y="3227182"/>
                </a:cubicBezTo>
                <a:cubicBezTo>
                  <a:pt x="10574348" y="3147890"/>
                  <a:pt x="10479630" y="3108245"/>
                  <a:pt x="10360196" y="3108245"/>
                </a:cubicBezTo>
                <a:close/>
                <a:moveTo>
                  <a:pt x="11973823" y="2119454"/>
                </a:moveTo>
                <a:lnTo>
                  <a:pt x="12046976" y="2335929"/>
                </a:lnTo>
                <a:lnTo>
                  <a:pt x="11899674" y="2335929"/>
                </a:lnTo>
                <a:close/>
                <a:moveTo>
                  <a:pt x="8378997" y="2060234"/>
                </a:moveTo>
                <a:cubicBezTo>
                  <a:pt x="8437869" y="2060234"/>
                  <a:pt x="8486930" y="2082519"/>
                  <a:pt x="8526182" y="2127090"/>
                </a:cubicBezTo>
                <a:cubicBezTo>
                  <a:pt x="8556782" y="2162018"/>
                  <a:pt x="8572082" y="2203431"/>
                  <a:pt x="8572082" y="2251330"/>
                </a:cubicBezTo>
                <a:cubicBezTo>
                  <a:pt x="8572082" y="2298233"/>
                  <a:pt x="8556782" y="2339480"/>
                  <a:pt x="8526182" y="2375072"/>
                </a:cubicBezTo>
                <a:cubicBezTo>
                  <a:pt x="8487931" y="2419642"/>
                  <a:pt x="8438869" y="2441927"/>
                  <a:pt x="8378997" y="2441927"/>
                </a:cubicBezTo>
                <a:cubicBezTo>
                  <a:pt x="8319123" y="2441927"/>
                  <a:pt x="8270227" y="2419474"/>
                  <a:pt x="8232308" y="2374567"/>
                </a:cubicBezTo>
                <a:cubicBezTo>
                  <a:pt x="8201708" y="2338311"/>
                  <a:pt x="8186408" y="2297232"/>
                  <a:pt x="8186408" y="2251330"/>
                </a:cubicBezTo>
                <a:cubicBezTo>
                  <a:pt x="8186408" y="2229044"/>
                  <a:pt x="8190400" y="2207091"/>
                  <a:pt x="8198383" y="2185470"/>
                </a:cubicBezTo>
                <a:cubicBezTo>
                  <a:pt x="8212353" y="2147550"/>
                  <a:pt x="8235803" y="2117198"/>
                  <a:pt x="8268733" y="2094412"/>
                </a:cubicBezTo>
                <a:cubicBezTo>
                  <a:pt x="8301663" y="2071627"/>
                  <a:pt x="8338418" y="2060234"/>
                  <a:pt x="8378997" y="2060234"/>
                </a:cubicBezTo>
                <a:close/>
                <a:moveTo>
                  <a:pt x="5324220" y="2056751"/>
                </a:moveTo>
                <a:lnTo>
                  <a:pt x="5364615" y="2056751"/>
                </a:lnTo>
                <a:cubicBezTo>
                  <a:pt x="5433767" y="2056751"/>
                  <a:pt x="5485796" y="2079868"/>
                  <a:pt x="5520704" y="2126102"/>
                </a:cubicBezTo>
                <a:cubicBezTo>
                  <a:pt x="5546970" y="2161030"/>
                  <a:pt x="5560104" y="2201944"/>
                  <a:pt x="5560104" y="2248841"/>
                </a:cubicBezTo>
                <a:cubicBezTo>
                  <a:pt x="5560104" y="2295739"/>
                  <a:pt x="5546970" y="2336818"/>
                  <a:pt x="5520704" y="2372078"/>
                </a:cubicBezTo>
                <a:cubicBezTo>
                  <a:pt x="5486128" y="2418313"/>
                  <a:pt x="5434099" y="2441430"/>
                  <a:pt x="5364615" y="2441430"/>
                </a:cubicBezTo>
                <a:lnTo>
                  <a:pt x="5324220" y="2441430"/>
                </a:lnTo>
                <a:close/>
                <a:moveTo>
                  <a:pt x="9048495" y="2051774"/>
                </a:moveTo>
                <a:lnTo>
                  <a:pt x="9107901" y="2051774"/>
                </a:lnTo>
                <a:cubicBezTo>
                  <a:pt x="9143514" y="2051774"/>
                  <a:pt x="9168725" y="2059344"/>
                  <a:pt x="9183536" y="2074483"/>
                </a:cubicBezTo>
                <a:cubicBezTo>
                  <a:pt x="9198345" y="2089622"/>
                  <a:pt x="9205750" y="2109838"/>
                  <a:pt x="9205750" y="2135130"/>
                </a:cubicBezTo>
                <a:cubicBezTo>
                  <a:pt x="9205750" y="2160748"/>
                  <a:pt x="9199260" y="2181045"/>
                  <a:pt x="9186280" y="2196021"/>
                </a:cubicBezTo>
                <a:cubicBezTo>
                  <a:pt x="9171968" y="2212656"/>
                  <a:pt x="9145675" y="2220973"/>
                  <a:pt x="9107404" y="2220973"/>
                </a:cubicBezTo>
                <a:lnTo>
                  <a:pt x="9048495" y="2220973"/>
                </a:lnTo>
                <a:close/>
                <a:moveTo>
                  <a:pt x="12405606" y="1909448"/>
                </a:moveTo>
                <a:lnTo>
                  <a:pt x="12405606" y="2588732"/>
                </a:lnTo>
                <a:lnTo>
                  <a:pt x="12582270" y="2588732"/>
                </a:lnTo>
                <a:lnTo>
                  <a:pt x="12582270" y="1909448"/>
                </a:lnTo>
                <a:close/>
                <a:moveTo>
                  <a:pt x="11878773" y="1909448"/>
                </a:moveTo>
                <a:lnTo>
                  <a:pt x="11617510" y="2588732"/>
                </a:lnTo>
                <a:lnTo>
                  <a:pt x="11804126" y="2588732"/>
                </a:lnTo>
                <a:lnTo>
                  <a:pt x="11850905" y="2470293"/>
                </a:lnTo>
                <a:lnTo>
                  <a:pt x="12094750" y="2470293"/>
                </a:lnTo>
                <a:lnTo>
                  <a:pt x="12138543" y="2588732"/>
                </a:lnTo>
                <a:lnTo>
                  <a:pt x="12327150" y="2588732"/>
                </a:lnTo>
                <a:lnTo>
                  <a:pt x="12071361" y="1909448"/>
                </a:lnTo>
                <a:close/>
                <a:moveTo>
                  <a:pt x="9805282" y="1909448"/>
                </a:moveTo>
                <a:lnTo>
                  <a:pt x="9805282" y="2588732"/>
                </a:lnTo>
                <a:lnTo>
                  <a:pt x="9981944" y="2588732"/>
                </a:lnTo>
                <a:lnTo>
                  <a:pt x="9981944" y="2172702"/>
                </a:lnTo>
                <a:lnTo>
                  <a:pt x="10306906" y="2588732"/>
                </a:lnTo>
                <a:lnTo>
                  <a:pt x="10483570" y="2588732"/>
                </a:lnTo>
                <a:lnTo>
                  <a:pt x="10483570" y="1909448"/>
                </a:lnTo>
                <a:lnTo>
                  <a:pt x="10306906" y="1909448"/>
                </a:lnTo>
                <a:lnTo>
                  <a:pt x="10306906" y="2324981"/>
                </a:lnTo>
                <a:lnTo>
                  <a:pt x="9981944" y="1909448"/>
                </a:lnTo>
                <a:close/>
                <a:moveTo>
                  <a:pt x="9481431" y="1909448"/>
                </a:moveTo>
                <a:lnTo>
                  <a:pt x="9481431" y="2588732"/>
                </a:lnTo>
                <a:lnTo>
                  <a:pt x="9658095" y="2588732"/>
                </a:lnTo>
                <a:lnTo>
                  <a:pt x="9658095" y="1909448"/>
                </a:lnTo>
                <a:close/>
                <a:moveTo>
                  <a:pt x="8871831" y="1909448"/>
                </a:moveTo>
                <a:lnTo>
                  <a:pt x="8871831" y="2588732"/>
                </a:lnTo>
                <a:lnTo>
                  <a:pt x="9048495" y="2588732"/>
                </a:lnTo>
                <a:lnTo>
                  <a:pt x="9048495" y="2363299"/>
                </a:lnTo>
                <a:lnTo>
                  <a:pt x="9158972" y="2363299"/>
                </a:lnTo>
                <a:cubicBezTo>
                  <a:pt x="9245894" y="2363299"/>
                  <a:pt x="9308099" y="2337285"/>
                  <a:pt x="9345588" y="2285255"/>
                </a:cubicBezTo>
                <a:cubicBezTo>
                  <a:pt x="9374452" y="2245153"/>
                  <a:pt x="9388884" y="2194448"/>
                  <a:pt x="9388884" y="2133139"/>
                </a:cubicBezTo>
                <a:cubicBezTo>
                  <a:pt x="9388884" y="2070840"/>
                  <a:pt x="9370968" y="2019640"/>
                  <a:pt x="9335138" y="1979538"/>
                </a:cubicBezTo>
                <a:cubicBezTo>
                  <a:pt x="9293668" y="1932811"/>
                  <a:pt x="9232955" y="1909448"/>
                  <a:pt x="9153000" y="1909448"/>
                </a:cubicBezTo>
                <a:close/>
                <a:moveTo>
                  <a:pt x="7557381" y="1909448"/>
                </a:moveTo>
                <a:lnTo>
                  <a:pt x="7557381" y="2588732"/>
                </a:lnTo>
                <a:lnTo>
                  <a:pt x="7946041" y="2588732"/>
                </a:lnTo>
                <a:lnTo>
                  <a:pt x="7946041" y="2441430"/>
                </a:lnTo>
                <a:lnTo>
                  <a:pt x="7734045" y="2441430"/>
                </a:lnTo>
                <a:lnTo>
                  <a:pt x="7734045" y="1909448"/>
                </a:lnTo>
                <a:close/>
                <a:moveTo>
                  <a:pt x="7062082" y="1909448"/>
                </a:moveTo>
                <a:lnTo>
                  <a:pt x="7062082" y="2588732"/>
                </a:lnTo>
                <a:lnTo>
                  <a:pt x="7448751" y="2588732"/>
                </a:lnTo>
                <a:lnTo>
                  <a:pt x="7448751" y="2441430"/>
                </a:lnTo>
                <a:lnTo>
                  <a:pt x="7238745" y="2441430"/>
                </a:lnTo>
                <a:lnTo>
                  <a:pt x="7238745" y="2320004"/>
                </a:lnTo>
                <a:lnTo>
                  <a:pt x="7437305" y="2320004"/>
                </a:lnTo>
                <a:lnTo>
                  <a:pt x="7437305" y="2172702"/>
                </a:lnTo>
                <a:lnTo>
                  <a:pt x="7238745" y="2172702"/>
                </a:lnTo>
                <a:lnTo>
                  <a:pt x="7238745" y="2056751"/>
                </a:lnTo>
                <a:lnTo>
                  <a:pt x="7448751" y="2056751"/>
                </a:lnTo>
                <a:lnTo>
                  <a:pt x="7448751" y="1909448"/>
                </a:lnTo>
                <a:close/>
                <a:moveTo>
                  <a:pt x="6276544" y="1909448"/>
                </a:moveTo>
                <a:lnTo>
                  <a:pt x="6562191" y="2588732"/>
                </a:lnTo>
                <a:lnTo>
                  <a:pt x="6699541" y="2588732"/>
                </a:lnTo>
                <a:lnTo>
                  <a:pt x="6989170" y="1909448"/>
                </a:lnTo>
                <a:lnTo>
                  <a:pt x="6797577" y="1909448"/>
                </a:lnTo>
                <a:lnTo>
                  <a:pt x="6632359" y="2322493"/>
                </a:lnTo>
                <a:lnTo>
                  <a:pt x="6468634" y="1909448"/>
                </a:lnTo>
                <a:close/>
                <a:moveTo>
                  <a:pt x="5852406" y="1909448"/>
                </a:moveTo>
                <a:lnTo>
                  <a:pt x="5852406" y="2588732"/>
                </a:lnTo>
                <a:lnTo>
                  <a:pt x="6239076" y="2588732"/>
                </a:lnTo>
                <a:lnTo>
                  <a:pt x="6239076" y="2441430"/>
                </a:lnTo>
                <a:lnTo>
                  <a:pt x="6029070" y="2441430"/>
                </a:lnTo>
                <a:lnTo>
                  <a:pt x="6029070" y="2320004"/>
                </a:lnTo>
                <a:lnTo>
                  <a:pt x="6227630" y="2320004"/>
                </a:lnTo>
                <a:lnTo>
                  <a:pt x="6227630" y="2172702"/>
                </a:lnTo>
                <a:lnTo>
                  <a:pt x="6029070" y="2172702"/>
                </a:lnTo>
                <a:lnTo>
                  <a:pt x="6029070" y="2056751"/>
                </a:lnTo>
                <a:lnTo>
                  <a:pt x="6239076" y="2056751"/>
                </a:lnTo>
                <a:lnTo>
                  <a:pt x="6239076" y="1909448"/>
                </a:lnTo>
                <a:close/>
                <a:moveTo>
                  <a:pt x="5147557" y="1909448"/>
                </a:moveTo>
                <a:lnTo>
                  <a:pt x="5147557" y="2588732"/>
                </a:lnTo>
                <a:lnTo>
                  <a:pt x="5408322" y="2588732"/>
                </a:lnTo>
                <a:cubicBezTo>
                  <a:pt x="5444816" y="2588732"/>
                  <a:pt x="5480647" y="2582595"/>
                  <a:pt x="5515813" y="2570320"/>
                </a:cubicBezTo>
                <a:cubicBezTo>
                  <a:pt x="5582166" y="2547096"/>
                  <a:pt x="5636658" y="2505377"/>
                  <a:pt x="5679290" y="2445162"/>
                </a:cubicBezTo>
                <a:cubicBezTo>
                  <a:pt x="5721921" y="2384947"/>
                  <a:pt x="5743236" y="2319507"/>
                  <a:pt x="5743236" y="2248841"/>
                </a:cubicBezTo>
                <a:cubicBezTo>
                  <a:pt x="5743236" y="2198082"/>
                  <a:pt x="5731625" y="2148815"/>
                  <a:pt x="5708402" y="2101041"/>
                </a:cubicBezTo>
                <a:cubicBezTo>
                  <a:pt x="5679870" y="2043314"/>
                  <a:pt x="5638898" y="1997199"/>
                  <a:pt x="5585483" y="1962696"/>
                </a:cubicBezTo>
                <a:cubicBezTo>
                  <a:pt x="5531074" y="1927197"/>
                  <a:pt x="5472021" y="1909448"/>
                  <a:pt x="5408322" y="1909448"/>
                </a:cubicBezTo>
                <a:close/>
                <a:moveTo>
                  <a:pt x="8378997" y="1889045"/>
                </a:moveTo>
                <a:cubicBezTo>
                  <a:pt x="8259562" y="1889045"/>
                  <a:pt x="8164843" y="1928690"/>
                  <a:pt x="8094841" y="2007982"/>
                </a:cubicBezTo>
                <a:cubicBezTo>
                  <a:pt x="8066973" y="2039499"/>
                  <a:pt x="8044746" y="2077403"/>
                  <a:pt x="8028157" y="2121693"/>
                </a:cubicBezTo>
                <a:cubicBezTo>
                  <a:pt x="8011569" y="2165984"/>
                  <a:pt x="8003275" y="2209196"/>
                  <a:pt x="8003275" y="2251330"/>
                </a:cubicBezTo>
                <a:cubicBezTo>
                  <a:pt x="8003275" y="2343560"/>
                  <a:pt x="8033963" y="2424510"/>
                  <a:pt x="8095339" y="2494180"/>
                </a:cubicBezTo>
                <a:cubicBezTo>
                  <a:pt x="8165341" y="2573471"/>
                  <a:pt x="8259893" y="2613117"/>
                  <a:pt x="8378997" y="2613117"/>
                </a:cubicBezTo>
                <a:cubicBezTo>
                  <a:pt x="8498431" y="2613117"/>
                  <a:pt x="8593149" y="2573471"/>
                  <a:pt x="8663151" y="2494180"/>
                </a:cubicBezTo>
                <a:cubicBezTo>
                  <a:pt x="8724527" y="2424510"/>
                  <a:pt x="8755215" y="2343560"/>
                  <a:pt x="8755215" y="2251330"/>
                </a:cubicBezTo>
                <a:cubicBezTo>
                  <a:pt x="8755215" y="2158768"/>
                  <a:pt x="8724527" y="2077652"/>
                  <a:pt x="8663151" y="2007982"/>
                </a:cubicBezTo>
                <a:cubicBezTo>
                  <a:pt x="8593149" y="1928690"/>
                  <a:pt x="8498431" y="1889045"/>
                  <a:pt x="8378997" y="1889045"/>
                </a:cubicBezTo>
                <a:close/>
                <a:moveTo>
                  <a:pt x="10962829" y="1887552"/>
                </a:moveTo>
                <a:cubicBezTo>
                  <a:pt x="10842731" y="1887552"/>
                  <a:pt x="10749174" y="1925870"/>
                  <a:pt x="10682158" y="2002507"/>
                </a:cubicBezTo>
                <a:cubicBezTo>
                  <a:pt x="10623104" y="2069855"/>
                  <a:pt x="10593577" y="2152962"/>
                  <a:pt x="10593577" y="2251827"/>
                </a:cubicBezTo>
                <a:cubicBezTo>
                  <a:pt x="10593577" y="2341071"/>
                  <a:pt x="10618791" y="2417874"/>
                  <a:pt x="10669219" y="2482237"/>
                </a:cubicBezTo>
                <a:cubicBezTo>
                  <a:pt x="10735903" y="2567168"/>
                  <a:pt x="10831616" y="2609633"/>
                  <a:pt x="10956360" y="2609633"/>
                </a:cubicBezTo>
                <a:cubicBezTo>
                  <a:pt x="11032996" y="2609633"/>
                  <a:pt x="11099349" y="2591386"/>
                  <a:pt x="11155417" y="2554892"/>
                </a:cubicBezTo>
                <a:cubicBezTo>
                  <a:pt x="11213476" y="2516740"/>
                  <a:pt x="11255112" y="2462331"/>
                  <a:pt x="11280326" y="2391665"/>
                </a:cubicBezTo>
                <a:cubicBezTo>
                  <a:pt x="11296914" y="2345219"/>
                  <a:pt x="11305208" y="2285170"/>
                  <a:pt x="11305208" y="2211518"/>
                </a:cubicBezTo>
                <a:lnTo>
                  <a:pt x="10954866" y="2211518"/>
                </a:lnTo>
                <a:lnTo>
                  <a:pt x="10954866" y="2345882"/>
                </a:lnTo>
                <a:lnTo>
                  <a:pt x="11100178" y="2345882"/>
                </a:lnTo>
                <a:cubicBezTo>
                  <a:pt x="11094854" y="2379576"/>
                  <a:pt x="11083541" y="2405013"/>
                  <a:pt x="11066238" y="2422193"/>
                </a:cubicBezTo>
                <a:cubicBezTo>
                  <a:pt x="11039946" y="2448288"/>
                  <a:pt x="11004336" y="2461335"/>
                  <a:pt x="10959408" y="2461335"/>
                </a:cubicBezTo>
                <a:cubicBezTo>
                  <a:pt x="10908824" y="2461335"/>
                  <a:pt x="10868390" y="2445284"/>
                  <a:pt x="10838107" y="2413181"/>
                </a:cubicBezTo>
                <a:cubicBezTo>
                  <a:pt x="10797176" y="2370150"/>
                  <a:pt x="10776710" y="2316366"/>
                  <a:pt x="10776710" y="2251827"/>
                </a:cubicBezTo>
                <a:cubicBezTo>
                  <a:pt x="10776710" y="2220714"/>
                  <a:pt x="10782368" y="2190596"/>
                  <a:pt x="10793684" y="2161474"/>
                </a:cubicBezTo>
                <a:cubicBezTo>
                  <a:pt x="10823968" y="2082369"/>
                  <a:pt x="10877545" y="2042817"/>
                  <a:pt x="10954416" y="2042817"/>
                </a:cubicBezTo>
                <a:cubicBezTo>
                  <a:pt x="10992019" y="2042817"/>
                  <a:pt x="11024464" y="2054042"/>
                  <a:pt x="11051752" y="2076493"/>
                </a:cubicBezTo>
                <a:cubicBezTo>
                  <a:pt x="11070724" y="2092345"/>
                  <a:pt x="11087364" y="2116121"/>
                  <a:pt x="11101672" y="2147820"/>
                </a:cubicBezTo>
                <a:lnTo>
                  <a:pt x="11268880" y="2078647"/>
                </a:lnTo>
                <a:cubicBezTo>
                  <a:pt x="11240680" y="2021584"/>
                  <a:pt x="11206674" y="1978455"/>
                  <a:pt x="11166863" y="1949260"/>
                </a:cubicBezTo>
                <a:cubicBezTo>
                  <a:pt x="11111126" y="1908121"/>
                  <a:pt x="11043115" y="1887552"/>
                  <a:pt x="10962829" y="1887552"/>
                </a:cubicBezTo>
                <a:close/>
                <a:moveTo>
                  <a:pt x="0" y="0"/>
                </a:moveTo>
                <a:lnTo>
                  <a:pt x="14630400" y="0"/>
                </a:lnTo>
                <a:lnTo>
                  <a:pt x="14630400" y="8229600"/>
                </a:lnTo>
                <a:lnTo>
                  <a:pt x="0" y="8229600"/>
                </a:lnTo>
                <a:close/>
              </a:path>
            </a:pathLst>
          </a:custGeom>
          <a:solidFill>
            <a:srgbClr val="FFFFFF">
              <a:alpha val="79000"/>
            </a:srgbClr>
          </a:solidFill>
          <a:ln/>
        </p:spPr>
        <p:txBody>
          <a:bodyPr wrap="square">
            <a:noAutofit/>
          </a:bodyPr>
          <a:lstStyle/>
          <a:p>
            <a:endParaRPr lang="en-IN" dirty="0">
              <a:ln>
                <a:solidFill>
                  <a:sysClr val="windowText" lastClr="000000"/>
                </a:solidFill>
              </a:ln>
            </a:endParaRPr>
          </a:p>
        </p:txBody>
      </p:sp>
      <p:sp>
        <p:nvSpPr>
          <p:cNvPr id="18" name="TextBox 17">
            <a:extLst>
              <a:ext uri="{FF2B5EF4-FFF2-40B4-BE49-F238E27FC236}">
                <a16:creationId xmlns:a16="http://schemas.microsoft.com/office/drawing/2014/main" id="{EDF06A21-ACE1-7DFD-B58A-AF1F60061D73}"/>
              </a:ext>
            </a:extLst>
          </p:cNvPr>
          <p:cNvSpPr txBox="1"/>
          <p:nvPr/>
        </p:nvSpPr>
        <p:spPr>
          <a:xfrm>
            <a:off x="4984953" y="5478146"/>
            <a:ext cx="8740879" cy="1077218"/>
          </a:xfrm>
          <a:prstGeom prst="rect">
            <a:avLst/>
          </a:prstGeom>
          <a:noFill/>
        </p:spPr>
        <p:txBody>
          <a:bodyPr wrap="square">
            <a:spAutoFit/>
          </a:bodyPr>
          <a:lstStyle/>
          <a:p>
            <a:r>
              <a:rPr lang="en-US" sz="3200" b="0" i="0" dirty="0">
                <a:solidFill>
                  <a:srgbClr val="FF75D3"/>
                </a:solidFill>
                <a:latin typeface="Aharoni" panose="02010803020104030203" pitchFamily="2" charset="-79"/>
                <a:cs typeface="Aharoni" panose="02010803020104030203" pitchFamily="2" charset="-79"/>
              </a:rPr>
              <a:t>Empowering Text Discovery from </a:t>
            </a:r>
          </a:p>
          <a:p>
            <a:r>
              <a:rPr lang="en-US" sz="3200" b="0" i="0" dirty="0">
                <a:solidFill>
                  <a:srgbClr val="FF75D3"/>
                </a:solidFill>
                <a:latin typeface="Aharoni" panose="02010803020104030203" pitchFamily="2" charset="-79"/>
                <a:cs typeface="Aharoni" panose="02010803020104030203" pitchFamily="2" charset="-79"/>
              </a:rPr>
              <a:t>Images with Picture to Text Application.</a:t>
            </a:r>
            <a:endParaRPr lang="en-IN" sz="3200" dirty="0">
              <a:solidFill>
                <a:srgbClr val="FF75D3"/>
              </a:solidFill>
              <a:latin typeface="Aharoni" panose="02010803020104030203" pitchFamily="2" charset="-79"/>
              <a:cs typeface="Aharoni" panose="02010803020104030203" pitchFamily="2" charset="-79"/>
            </a:endParaRPr>
          </a:p>
        </p:txBody>
      </p:sp>
      <p:pic>
        <p:nvPicPr>
          <p:cNvPr id="19" name="Picture 18">
            <a:extLst>
              <a:ext uri="{FF2B5EF4-FFF2-40B4-BE49-F238E27FC236}">
                <a16:creationId xmlns:a16="http://schemas.microsoft.com/office/drawing/2014/main" id="{7EBBA865-0156-4E38-9663-FCE36DBCD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25" y="126125"/>
            <a:ext cx="998921" cy="913452"/>
          </a:xfrm>
          <a:prstGeom prst="rect">
            <a:avLst/>
          </a:prstGeom>
        </p:spPr>
      </p:pic>
      <p:pic>
        <p:nvPicPr>
          <p:cNvPr id="23" name="Picture 22">
            <a:extLst>
              <a:ext uri="{FF2B5EF4-FFF2-40B4-BE49-F238E27FC236}">
                <a16:creationId xmlns:a16="http://schemas.microsoft.com/office/drawing/2014/main" id="{99D8933C-930D-D814-AB89-C9DA7000281A}"/>
              </a:ext>
            </a:extLst>
          </p:cNvPr>
          <p:cNvPicPr>
            <a:picLocks noChangeAspect="1"/>
          </p:cNvPicPr>
          <p:nvPr/>
        </p:nvPicPr>
        <p:blipFill rotWithShape="1">
          <a:blip r:embed="rId6"/>
          <a:srcRect l="18851" r="18016"/>
          <a:stretch/>
        </p:blipFill>
        <p:spPr>
          <a:xfrm>
            <a:off x="286541" y="1845821"/>
            <a:ext cx="4560591" cy="4063366"/>
          </a:xfrm>
          <a:prstGeom prst="rect">
            <a:avLst/>
          </a:prstGeom>
        </p:spPr>
      </p:pic>
      <p:sp>
        <p:nvSpPr>
          <p:cNvPr id="25" name="Text 2">
            <a:extLst>
              <a:ext uri="{FF2B5EF4-FFF2-40B4-BE49-F238E27FC236}">
                <a16:creationId xmlns:a16="http://schemas.microsoft.com/office/drawing/2014/main" id="{CD882586-BE39-F55E-EB98-2DF25AA5E9EC}"/>
              </a:ext>
            </a:extLst>
          </p:cNvPr>
          <p:cNvSpPr/>
          <p:nvPr/>
        </p:nvSpPr>
        <p:spPr>
          <a:xfrm>
            <a:off x="12225299" y="7406734"/>
            <a:ext cx="3001066" cy="468905"/>
          </a:xfrm>
          <a:prstGeom prst="rect">
            <a:avLst/>
          </a:prstGeom>
          <a:noFill/>
          <a:ln/>
        </p:spPr>
        <p:txBody>
          <a:bodyPr wrap="none" rtlCol="0" anchor="t"/>
          <a:lstStyle/>
          <a:p>
            <a:pPr marL="0" indent="0" algn="l">
              <a:lnSpc>
                <a:spcPts val="2734"/>
              </a:lnSpc>
              <a:buNone/>
            </a:pPr>
            <a:r>
              <a:rPr lang="en-US" sz="1400" b="1" kern="0" spc="-44" dirty="0">
                <a:solidFill>
                  <a:schemeClr val="tx1">
                    <a:lumMod val="65000"/>
                    <a:lumOff val="35000"/>
                  </a:schemeClr>
                </a:solidFill>
                <a:latin typeface="Times New Roman" panose="02020603050405020304" pitchFamily="18" charset="0"/>
                <a:ea typeface="adonis-web" pitchFamily="34" charset="-122"/>
                <a:cs typeface="Times New Roman" panose="02020603050405020304" pitchFamily="18" charset="0"/>
              </a:rPr>
              <a:t>NAME    : K.RAM CHARAN</a:t>
            </a:r>
          </a:p>
          <a:p>
            <a:pPr marL="0" indent="0" algn="l">
              <a:lnSpc>
                <a:spcPts val="2734"/>
              </a:lnSpc>
              <a:buNone/>
            </a:pPr>
            <a:r>
              <a:rPr lang="en-US" sz="1400" b="1" kern="0" spc="-44" dirty="0">
                <a:solidFill>
                  <a:schemeClr val="tx1">
                    <a:lumMod val="65000"/>
                    <a:lumOff val="35000"/>
                  </a:schemeClr>
                </a:solidFill>
                <a:latin typeface="Times New Roman" panose="02020603050405020304" pitchFamily="18" charset="0"/>
                <a:ea typeface="adonis-web" pitchFamily="34" charset="-122"/>
                <a:cs typeface="Times New Roman" panose="02020603050405020304" pitchFamily="18" charset="0"/>
              </a:rPr>
              <a:t>REG NO : 99220041212</a:t>
            </a:r>
          </a:p>
          <a:p>
            <a:pPr marL="0" indent="0" algn="l">
              <a:lnSpc>
                <a:spcPts val="2734"/>
              </a:lnSpc>
              <a:buNone/>
            </a:pPr>
            <a:r>
              <a:rPr lang="en-US" sz="2187" b="1" kern="0" spc="-44" dirty="0">
                <a:solidFill>
                  <a:schemeClr val="tx1">
                    <a:lumMod val="65000"/>
                    <a:lumOff val="35000"/>
                  </a:schemeClr>
                </a:solidFill>
                <a:latin typeface="Aharoni" panose="02010803020104030203" pitchFamily="2" charset="-79"/>
                <a:ea typeface="adonis-web" pitchFamily="34" charset="-122"/>
                <a:cs typeface="Aharoni" panose="02010803020104030203" pitchFamily="2" charset="-79"/>
              </a:rPr>
              <a:t>	</a:t>
            </a:r>
            <a:endParaRPr lang="en-US" sz="2187" b="1" dirty="0">
              <a:solidFill>
                <a:schemeClr val="tx1">
                  <a:lumMod val="65000"/>
                  <a:lumOff val="3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37772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52208" y="433090"/>
            <a:ext cx="9933503"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Footlight MT Light" panose="0204060206030A020304" pitchFamily="18" charset="0"/>
                <a:ea typeface="adonis-web" pitchFamily="34" charset="-122"/>
                <a:cs typeface="adonis-web" pitchFamily="34" charset="-120"/>
              </a:rPr>
              <a:t>DEMONSTRATION OF THE PROJECT’S FUNCTIONALITY</a:t>
            </a:r>
            <a:endParaRPr lang="en-US" sz="4374" dirty="0">
              <a:latin typeface="Footlight MT Light" panose="0204060206030A020304" pitchFamily="18" charset="0"/>
            </a:endParaRPr>
          </a:p>
        </p:txBody>
      </p:sp>
      <p:sp>
        <p:nvSpPr>
          <p:cNvPr id="5" name="Text 2"/>
          <p:cNvSpPr/>
          <p:nvPr/>
        </p:nvSpPr>
        <p:spPr>
          <a:xfrm>
            <a:off x="1729656" y="2166434"/>
            <a:ext cx="11170967" cy="2944119"/>
          </a:xfrm>
          <a:prstGeom prst="rect">
            <a:avLst/>
          </a:prstGeom>
          <a:noFill/>
          <a:ln/>
        </p:spPr>
        <p:txBody>
          <a:bodyPr wrap="square" rtlCol="0" anchor="t"/>
          <a:lstStyle/>
          <a:p>
            <a:pPr algn="l"/>
            <a:r>
              <a:rPr lang="en-US" b="0" i="0" dirty="0">
                <a:solidFill>
                  <a:srgbClr val="0D0D0D"/>
                </a:solidFill>
                <a:effectLst/>
                <a:latin typeface="Footlight MT Light" panose="0204060206030A020304" pitchFamily="18" charset="0"/>
                <a:cs typeface="Aharoni" panose="02010803020104030203" pitchFamily="2" charset="-79"/>
              </a:rPr>
              <a:t>The "Picture to Text" application showcases its functionality through a user-friendly interface designed for seamless image processing. Upon launching the application, users are greeted with options to upload images from various sources such as local storage, cloud storage services like OneDrive or Google Drive, or even directly from a camera. Once an image is selected, the application utilizes Azure's OCR technology to swiftly analyze the visual content.</a:t>
            </a:r>
          </a:p>
          <a:p>
            <a:pPr algn="l"/>
            <a:endParaRPr lang="en-US" b="0" i="0" dirty="0">
              <a:solidFill>
                <a:srgbClr val="0D0D0D"/>
              </a:solidFill>
              <a:effectLst/>
              <a:latin typeface="Footlight MT Light" panose="0204060206030A020304" pitchFamily="18" charset="0"/>
              <a:cs typeface="Aharoni" panose="02010803020104030203" pitchFamily="2" charset="-79"/>
            </a:endParaRPr>
          </a:p>
          <a:p>
            <a:pPr algn="l"/>
            <a:r>
              <a:rPr lang="en-US" b="0" i="0" dirty="0">
                <a:solidFill>
                  <a:srgbClr val="0D0D0D"/>
                </a:solidFill>
                <a:effectLst/>
                <a:latin typeface="Footlight MT Light" panose="0204060206030A020304" pitchFamily="18" charset="0"/>
                <a:cs typeface="Aharoni" panose="02010803020104030203" pitchFamily="2" charset="-79"/>
              </a:rPr>
              <a:t>As the OCR process completes, the application displays the extracted text in real-time, allowing users to review and edit if necessary. Additionally, the application offers functionalities to enhance the text extraction process, such as adjusting image quality, cropping, or rotating images to optimize OCR accuracy.</a:t>
            </a:r>
          </a:p>
          <a:p>
            <a:pPr algn="l"/>
            <a:endParaRPr lang="en-US" b="0" i="0" dirty="0">
              <a:solidFill>
                <a:srgbClr val="0D0D0D"/>
              </a:solidFill>
              <a:effectLst/>
              <a:latin typeface="Footlight MT Light" panose="0204060206030A020304" pitchFamily="18" charset="0"/>
              <a:cs typeface="Aharoni" panose="02010803020104030203" pitchFamily="2" charset="-79"/>
            </a:endParaRPr>
          </a:p>
          <a:p>
            <a:pPr algn="l"/>
            <a:r>
              <a:rPr lang="en-US" b="0" i="0" dirty="0">
                <a:solidFill>
                  <a:srgbClr val="0D0D0D"/>
                </a:solidFill>
                <a:effectLst/>
                <a:latin typeface="Footlight MT Light" panose="0204060206030A020304" pitchFamily="18" charset="0"/>
                <a:cs typeface="Aharoni" panose="02010803020104030203" pitchFamily="2" charset="-79"/>
              </a:rPr>
              <a:t>Users can then choose to save the extracted text as a text file, share it via email or messaging apps, or integrate it directly into their preferred productivity tools such as Microsoft Word or Excel.</a:t>
            </a:r>
          </a:p>
          <a:p>
            <a:pPr algn="l"/>
            <a:r>
              <a:rPr lang="en-US" b="0" i="0" dirty="0">
                <a:solidFill>
                  <a:srgbClr val="0D0D0D"/>
                </a:solidFill>
                <a:effectLst/>
                <a:latin typeface="Footlight MT Light" panose="0204060206030A020304" pitchFamily="18" charset="0"/>
                <a:cs typeface="Aharoni" panose="02010803020104030203" pitchFamily="2" charset="-79"/>
              </a:rPr>
              <a:t>Furthermore, the application demonstrates its versatility by supporting a wide range of image formats, including photographs, screenshots, and scanned documents. It ensures seamless integration into various workflows, whether for personal use in digitizing handwritten notes or for business applications like extracting data from invoices or receipts.</a:t>
            </a:r>
          </a:p>
          <a:p>
            <a:pPr algn="l"/>
            <a:endParaRPr lang="en-US" b="0" i="0" dirty="0">
              <a:solidFill>
                <a:srgbClr val="0D0D0D"/>
              </a:solidFill>
              <a:effectLst/>
              <a:latin typeface="Footlight MT Light" panose="0204060206030A020304" pitchFamily="18" charset="0"/>
              <a:cs typeface="Aharoni" panose="02010803020104030203" pitchFamily="2" charset="-79"/>
            </a:endParaRPr>
          </a:p>
          <a:p>
            <a:pPr algn="l"/>
            <a:r>
              <a:rPr lang="en-US" b="0" i="0" dirty="0">
                <a:solidFill>
                  <a:srgbClr val="0D0D0D"/>
                </a:solidFill>
                <a:effectLst/>
                <a:latin typeface="Footlight MT Light" panose="0204060206030A020304" pitchFamily="18" charset="0"/>
                <a:cs typeface="Aharoni" panose="02010803020104030203" pitchFamily="2" charset="-79"/>
              </a:rPr>
              <a:t>Overall, the demonstration of the "Picture to Text" application highlights its efficiency, accuracy, and user-centric design, showcasing how Azure's advanced capabilities can revolutionize the way we interact with visual content and streamline document digitization processes.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661398"/>
            <a:ext cx="929116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Footlight MT Light" panose="0204060206030A020304" pitchFamily="18" charset="0"/>
                <a:ea typeface="adonis-web" pitchFamily="34" charset="-122"/>
                <a:cs typeface="adonis-web" pitchFamily="34" charset="-120"/>
              </a:rPr>
              <a:t>Use cases and applications of the project</a:t>
            </a:r>
            <a:endParaRPr lang="en-US" sz="4374" dirty="0">
              <a:latin typeface="Footlight MT Light" panose="0204060206030A020304" pitchFamily="18" charset="0"/>
            </a:endParaRPr>
          </a:p>
        </p:txBody>
      </p:sp>
      <p:sp>
        <p:nvSpPr>
          <p:cNvPr id="6" name="Shape 2"/>
          <p:cNvSpPr/>
          <p:nvPr/>
        </p:nvSpPr>
        <p:spPr>
          <a:xfrm>
            <a:off x="4490799" y="2689027"/>
            <a:ext cx="4542115" cy="2006203"/>
          </a:xfrm>
          <a:prstGeom prst="roundRect">
            <a:avLst>
              <a:gd name="adj" fmla="val 4984"/>
            </a:avLst>
          </a:prstGeom>
          <a:solidFill>
            <a:srgbClr val="EBD0FB"/>
          </a:solidFill>
          <a:ln w="7620">
            <a:solidFill>
              <a:srgbClr val="D1B6E1"/>
            </a:solidFill>
            <a:prstDash val="solid"/>
          </a:ln>
        </p:spPr>
      </p:sp>
      <p:sp>
        <p:nvSpPr>
          <p:cNvPr id="7" name="Text 3"/>
          <p:cNvSpPr/>
          <p:nvPr/>
        </p:nvSpPr>
        <p:spPr>
          <a:xfrm>
            <a:off x="4720590" y="2918817"/>
            <a:ext cx="3924062"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Accessibility for Visually Impaired</a:t>
            </a:r>
            <a:endParaRPr lang="en-US" sz="2187" dirty="0">
              <a:latin typeface="Footlight MT Light" panose="0204060206030A020304" pitchFamily="18" charset="0"/>
            </a:endParaRPr>
          </a:p>
        </p:txBody>
      </p:sp>
      <p:sp>
        <p:nvSpPr>
          <p:cNvPr id="8" name="Text 4"/>
          <p:cNvSpPr/>
          <p:nvPr/>
        </p:nvSpPr>
        <p:spPr>
          <a:xfrm>
            <a:off x="4720590" y="3399234"/>
            <a:ext cx="4082534"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The project enables the conversion of text within images to audio, aiding visually impaired individuals.</a:t>
            </a:r>
            <a:endParaRPr lang="en-US" sz="1750" dirty="0">
              <a:latin typeface="Footlight MT Light" panose="0204060206030A020304" pitchFamily="18" charset="0"/>
            </a:endParaRPr>
          </a:p>
        </p:txBody>
      </p:sp>
      <p:sp>
        <p:nvSpPr>
          <p:cNvPr id="9" name="Shape 5"/>
          <p:cNvSpPr/>
          <p:nvPr/>
        </p:nvSpPr>
        <p:spPr>
          <a:xfrm>
            <a:off x="9255085" y="2689027"/>
            <a:ext cx="4542115" cy="2006203"/>
          </a:xfrm>
          <a:prstGeom prst="roundRect">
            <a:avLst>
              <a:gd name="adj" fmla="val 4984"/>
            </a:avLst>
          </a:prstGeom>
          <a:solidFill>
            <a:srgbClr val="EBD0FB"/>
          </a:solidFill>
          <a:ln w="7620">
            <a:solidFill>
              <a:srgbClr val="D1B6E1"/>
            </a:solidFill>
            <a:prstDash val="solid"/>
          </a:ln>
        </p:spPr>
      </p:sp>
      <p:sp>
        <p:nvSpPr>
          <p:cNvPr id="10" name="Text 6"/>
          <p:cNvSpPr/>
          <p:nvPr/>
        </p:nvSpPr>
        <p:spPr>
          <a:xfrm>
            <a:off x="9484876" y="2918817"/>
            <a:ext cx="2777490"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Document Digitization</a:t>
            </a:r>
            <a:endParaRPr lang="en-US" sz="2187" dirty="0">
              <a:latin typeface="Footlight MT Light" panose="0204060206030A020304" pitchFamily="18" charset="0"/>
            </a:endParaRPr>
          </a:p>
        </p:txBody>
      </p:sp>
      <p:sp>
        <p:nvSpPr>
          <p:cNvPr id="11" name="Text 7"/>
          <p:cNvSpPr/>
          <p:nvPr/>
        </p:nvSpPr>
        <p:spPr>
          <a:xfrm>
            <a:off x="9484876" y="3399234"/>
            <a:ext cx="4082534"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It allows for the efficient extraction of text from scanned documents, facilitating digital document management.</a:t>
            </a:r>
            <a:endParaRPr lang="en-US" sz="1750" dirty="0">
              <a:latin typeface="Footlight MT Light" panose="0204060206030A020304" pitchFamily="18" charset="0"/>
            </a:endParaRPr>
          </a:p>
        </p:txBody>
      </p:sp>
      <p:sp>
        <p:nvSpPr>
          <p:cNvPr id="12" name="Shape 8"/>
          <p:cNvSpPr/>
          <p:nvPr/>
        </p:nvSpPr>
        <p:spPr>
          <a:xfrm>
            <a:off x="4490799" y="4917400"/>
            <a:ext cx="9306401" cy="1650802"/>
          </a:xfrm>
          <a:prstGeom prst="roundRect">
            <a:avLst>
              <a:gd name="adj" fmla="val 6057"/>
            </a:avLst>
          </a:prstGeom>
          <a:solidFill>
            <a:srgbClr val="EBD0FB"/>
          </a:solidFill>
          <a:ln w="7620">
            <a:solidFill>
              <a:srgbClr val="D1B6E1"/>
            </a:solidFill>
            <a:prstDash val="solid"/>
          </a:ln>
        </p:spPr>
      </p:sp>
      <p:sp>
        <p:nvSpPr>
          <p:cNvPr id="13" name="Text 9"/>
          <p:cNvSpPr/>
          <p:nvPr/>
        </p:nvSpPr>
        <p:spPr>
          <a:xfrm>
            <a:off x="4720590" y="5147191"/>
            <a:ext cx="4036219"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Translation of Multilingual Content</a:t>
            </a:r>
            <a:endParaRPr lang="en-US" sz="2187" dirty="0">
              <a:latin typeface="Footlight MT Light" panose="0204060206030A020304" pitchFamily="18" charset="0"/>
            </a:endParaRPr>
          </a:p>
        </p:txBody>
      </p:sp>
      <p:sp>
        <p:nvSpPr>
          <p:cNvPr id="14" name="Text 10"/>
          <p:cNvSpPr/>
          <p:nvPr/>
        </p:nvSpPr>
        <p:spPr>
          <a:xfrm>
            <a:off x="4720590" y="5627608"/>
            <a:ext cx="8846820"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Enables the translation of text within images to different languages, promoting multilingual communication and understanding.</a:t>
            </a:r>
            <a:endParaRPr lang="en-US" sz="1750" dirty="0">
              <a:latin typeface="Footlight MT Light" panose="0204060206030A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856059"/>
            <a:ext cx="9211747"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Footlight MT Light" panose="0204060206030A020304" pitchFamily="18" charset="0"/>
                <a:ea typeface="adonis-web" pitchFamily="34" charset="-122"/>
                <a:cs typeface="adonis-web" pitchFamily="34" charset="-120"/>
              </a:rPr>
              <a:t>Challenges and limitations of the project</a:t>
            </a:r>
            <a:endParaRPr lang="en-US" sz="4374" dirty="0">
              <a:latin typeface="Footlight MT Light" panose="0204060206030A020304" pitchFamily="18" charset="0"/>
            </a:endParaRPr>
          </a:p>
        </p:txBody>
      </p:sp>
      <p:sp>
        <p:nvSpPr>
          <p:cNvPr id="5" name="Shape 2"/>
          <p:cNvSpPr/>
          <p:nvPr/>
        </p:nvSpPr>
        <p:spPr>
          <a:xfrm>
            <a:off x="2348389" y="1994773"/>
            <a:ext cx="1655564" cy="1280160"/>
          </a:xfrm>
          <a:prstGeom prst="roundRect">
            <a:avLst>
              <a:gd name="adj" fmla="val 7811"/>
            </a:avLst>
          </a:prstGeom>
          <a:solidFill>
            <a:srgbClr val="EBD0FB"/>
          </a:solidFill>
          <a:ln w="7620">
            <a:solidFill>
              <a:srgbClr val="D1B6E1"/>
            </a:solidFill>
            <a:prstDash val="solid"/>
          </a:ln>
        </p:spPr>
      </p:sp>
      <p:sp>
        <p:nvSpPr>
          <p:cNvPr id="6" name="Text 3"/>
          <p:cNvSpPr/>
          <p:nvPr/>
        </p:nvSpPr>
        <p:spPr>
          <a:xfrm>
            <a:off x="2578179" y="2412683"/>
            <a:ext cx="152519" cy="444341"/>
          </a:xfrm>
          <a:prstGeom prst="rect">
            <a:avLst/>
          </a:prstGeom>
          <a:noFill/>
          <a:ln/>
        </p:spPr>
        <p:txBody>
          <a:bodyPr wrap="none" rtlCol="0" anchor="t"/>
          <a:lstStyle/>
          <a:p>
            <a:pPr marL="0" indent="0" algn="ctr">
              <a:lnSpc>
                <a:spcPts val="3499"/>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1</a:t>
            </a:r>
            <a:endParaRPr lang="en-US" sz="2187" dirty="0">
              <a:latin typeface="Footlight MT Light" panose="0204060206030A020304" pitchFamily="18" charset="0"/>
            </a:endParaRPr>
          </a:p>
        </p:txBody>
      </p:sp>
      <p:sp>
        <p:nvSpPr>
          <p:cNvPr id="7" name="Text 4"/>
          <p:cNvSpPr/>
          <p:nvPr/>
        </p:nvSpPr>
        <p:spPr>
          <a:xfrm>
            <a:off x="4226123" y="2216944"/>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Data Quality</a:t>
            </a:r>
            <a:endParaRPr lang="en-US" sz="2187" dirty="0">
              <a:latin typeface="Footlight MT Light" panose="0204060206030A020304" pitchFamily="18" charset="0"/>
            </a:endParaRPr>
          </a:p>
        </p:txBody>
      </p:sp>
      <p:sp>
        <p:nvSpPr>
          <p:cNvPr id="8" name="Text 5"/>
          <p:cNvSpPr/>
          <p:nvPr/>
        </p:nvSpPr>
        <p:spPr>
          <a:xfrm>
            <a:off x="4226123" y="2697361"/>
            <a:ext cx="3416379"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Varied image quality impacts accuracy.</a:t>
            </a:r>
            <a:endParaRPr lang="en-US" sz="1750" dirty="0">
              <a:latin typeface="Footlight MT Light" panose="0204060206030A020304" pitchFamily="18" charset="0"/>
            </a:endParaRPr>
          </a:p>
        </p:txBody>
      </p:sp>
      <p:sp>
        <p:nvSpPr>
          <p:cNvPr id="9" name="Shape 6"/>
          <p:cNvSpPr/>
          <p:nvPr/>
        </p:nvSpPr>
        <p:spPr>
          <a:xfrm>
            <a:off x="4115038" y="3249245"/>
            <a:ext cx="8055769" cy="22205"/>
          </a:xfrm>
          <a:prstGeom prst="roundRect">
            <a:avLst>
              <a:gd name="adj" fmla="val 450302"/>
            </a:avLst>
          </a:prstGeom>
          <a:solidFill>
            <a:srgbClr val="D1B6E1"/>
          </a:solidFill>
          <a:ln/>
        </p:spPr>
      </p:sp>
      <p:sp>
        <p:nvSpPr>
          <p:cNvPr id="10" name="Shape 7"/>
          <p:cNvSpPr/>
          <p:nvPr/>
        </p:nvSpPr>
        <p:spPr>
          <a:xfrm>
            <a:off x="2348389" y="3386018"/>
            <a:ext cx="3311128" cy="1280160"/>
          </a:xfrm>
          <a:prstGeom prst="roundRect">
            <a:avLst>
              <a:gd name="adj" fmla="val 7811"/>
            </a:avLst>
          </a:prstGeom>
          <a:solidFill>
            <a:srgbClr val="EBD0FB"/>
          </a:solidFill>
          <a:ln w="7620">
            <a:solidFill>
              <a:srgbClr val="D1B6E1"/>
            </a:solidFill>
            <a:prstDash val="solid"/>
          </a:ln>
        </p:spPr>
      </p:sp>
      <p:sp>
        <p:nvSpPr>
          <p:cNvPr id="11" name="Text 8"/>
          <p:cNvSpPr/>
          <p:nvPr/>
        </p:nvSpPr>
        <p:spPr>
          <a:xfrm>
            <a:off x="2578179" y="3803928"/>
            <a:ext cx="152519" cy="444341"/>
          </a:xfrm>
          <a:prstGeom prst="rect">
            <a:avLst/>
          </a:prstGeom>
          <a:noFill/>
          <a:ln/>
        </p:spPr>
        <p:txBody>
          <a:bodyPr wrap="none" rtlCol="0" anchor="t"/>
          <a:lstStyle/>
          <a:p>
            <a:pPr marL="0" indent="0" algn="ctr">
              <a:lnSpc>
                <a:spcPts val="3499"/>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2</a:t>
            </a:r>
            <a:endParaRPr lang="en-US" sz="2187" dirty="0">
              <a:latin typeface="Footlight MT Light" panose="0204060206030A020304" pitchFamily="18" charset="0"/>
            </a:endParaRPr>
          </a:p>
        </p:txBody>
      </p:sp>
      <p:sp>
        <p:nvSpPr>
          <p:cNvPr id="12" name="Text 9"/>
          <p:cNvSpPr/>
          <p:nvPr/>
        </p:nvSpPr>
        <p:spPr>
          <a:xfrm>
            <a:off x="5881687" y="3608189"/>
            <a:ext cx="3722251"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Linguistic and Cultural Diversity</a:t>
            </a:r>
            <a:endParaRPr lang="en-US" sz="2187" dirty="0">
              <a:latin typeface="Footlight MT Light" panose="0204060206030A020304" pitchFamily="18" charset="0"/>
            </a:endParaRPr>
          </a:p>
        </p:txBody>
      </p:sp>
      <p:sp>
        <p:nvSpPr>
          <p:cNvPr id="13" name="Text 10"/>
          <p:cNvSpPr/>
          <p:nvPr/>
        </p:nvSpPr>
        <p:spPr>
          <a:xfrm>
            <a:off x="5881687" y="4088606"/>
            <a:ext cx="5137547"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Challenges in recognizing multiple languages and dialects.</a:t>
            </a:r>
            <a:endParaRPr lang="en-US" sz="1750" dirty="0">
              <a:latin typeface="Footlight MT Light" panose="0204060206030A020304" pitchFamily="18" charset="0"/>
            </a:endParaRPr>
          </a:p>
        </p:txBody>
      </p:sp>
      <p:sp>
        <p:nvSpPr>
          <p:cNvPr id="14" name="Shape 11"/>
          <p:cNvSpPr/>
          <p:nvPr/>
        </p:nvSpPr>
        <p:spPr>
          <a:xfrm>
            <a:off x="5770602" y="4640491"/>
            <a:ext cx="6400205" cy="22205"/>
          </a:xfrm>
          <a:prstGeom prst="roundRect">
            <a:avLst>
              <a:gd name="adj" fmla="val 450302"/>
            </a:avLst>
          </a:prstGeom>
          <a:solidFill>
            <a:srgbClr val="D1B6E1"/>
          </a:solidFill>
          <a:ln/>
        </p:spPr>
      </p:sp>
      <p:sp>
        <p:nvSpPr>
          <p:cNvPr id="15" name="Shape 12"/>
          <p:cNvSpPr/>
          <p:nvPr/>
        </p:nvSpPr>
        <p:spPr>
          <a:xfrm>
            <a:off x="2348389" y="4777264"/>
            <a:ext cx="4966692" cy="1280160"/>
          </a:xfrm>
          <a:prstGeom prst="roundRect">
            <a:avLst>
              <a:gd name="adj" fmla="val 7811"/>
            </a:avLst>
          </a:prstGeom>
          <a:solidFill>
            <a:srgbClr val="EBD0FB"/>
          </a:solidFill>
          <a:ln w="7620">
            <a:solidFill>
              <a:srgbClr val="D1B6E1"/>
            </a:solidFill>
            <a:prstDash val="solid"/>
          </a:ln>
        </p:spPr>
      </p:sp>
      <p:sp>
        <p:nvSpPr>
          <p:cNvPr id="16" name="Text 13"/>
          <p:cNvSpPr/>
          <p:nvPr/>
        </p:nvSpPr>
        <p:spPr>
          <a:xfrm>
            <a:off x="2578179" y="5195173"/>
            <a:ext cx="152519" cy="444341"/>
          </a:xfrm>
          <a:prstGeom prst="rect">
            <a:avLst/>
          </a:prstGeom>
          <a:noFill/>
          <a:ln/>
        </p:spPr>
        <p:txBody>
          <a:bodyPr wrap="none" rtlCol="0" anchor="t"/>
          <a:lstStyle/>
          <a:p>
            <a:pPr marL="0" indent="0" algn="ctr">
              <a:lnSpc>
                <a:spcPts val="3499"/>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3</a:t>
            </a:r>
            <a:endParaRPr lang="en-US" sz="2187" dirty="0">
              <a:latin typeface="Footlight MT Light" panose="0204060206030A020304" pitchFamily="18" charset="0"/>
            </a:endParaRPr>
          </a:p>
        </p:txBody>
      </p:sp>
      <p:sp>
        <p:nvSpPr>
          <p:cNvPr id="17" name="Text 14"/>
          <p:cNvSpPr/>
          <p:nvPr/>
        </p:nvSpPr>
        <p:spPr>
          <a:xfrm>
            <a:off x="7537252" y="4999434"/>
            <a:ext cx="3016687"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Contextual Understanding</a:t>
            </a:r>
            <a:endParaRPr lang="en-US" sz="2187" dirty="0">
              <a:latin typeface="Footlight MT Light" panose="0204060206030A020304" pitchFamily="18" charset="0"/>
            </a:endParaRPr>
          </a:p>
        </p:txBody>
      </p:sp>
      <p:sp>
        <p:nvSpPr>
          <p:cNvPr id="18" name="Text 15"/>
          <p:cNvSpPr/>
          <p:nvPr/>
        </p:nvSpPr>
        <p:spPr>
          <a:xfrm>
            <a:off x="7537252" y="5479852"/>
            <a:ext cx="3864054"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Difficulty in interpreting nuanced meanings.</a:t>
            </a:r>
            <a:endParaRPr lang="en-US" sz="1750" dirty="0">
              <a:latin typeface="Footlight MT Light" panose="0204060206030A020304" pitchFamily="18" charset="0"/>
            </a:endParaRPr>
          </a:p>
        </p:txBody>
      </p:sp>
      <p:sp>
        <p:nvSpPr>
          <p:cNvPr id="19" name="Text 16"/>
          <p:cNvSpPr/>
          <p:nvPr/>
        </p:nvSpPr>
        <p:spPr>
          <a:xfrm>
            <a:off x="2348389" y="6307336"/>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One of the primary challenges of the project is ensuring data quality, as the accuracy is impacted by the varied quality of input images. Additionally, linguistic and cultural diversity pose significant challenges in recognizing and interpreting multiple languages and contextual nuances.</a:t>
            </a:r>
            <a:endParaRPr lang="en-US" sz="1750" dirty="0">
              <a:latin typeface="Footlight MT Light" panose="0204060206030A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584"/>
            <a:ext cx="14630400" cy="8229600"/>
          </a:xfrm>
          <a:prstGeom prst="rect">
            <a:avLst/>
          </a:prstGeom>
          <a:solidFill>
            <a:srgbClr val="FFFFFF">
              <a:alpha val="75000"/>
            </a:srgbClr>
          </a:solidFill>
          <a:ln/>
        </p:spPr>
      </p:sp>
      <p:sp>
        <p:nvSpPr>
          <p:cNvPr id="4" name="Text 1"/>
          <p:cNvSpPr/>
          <p:nvPr/>
        </p:nvSpPr>
        <p:spPr>
          <a:xfrm>
            <a:off x="602575" y="351472"/>
            <a:ext cx="9231749" cy="694373"/>
          </a:xfrm>
          <a:prstGeom prst="rect">
            <a:avLst/>
          </a:prstGeom>
          <a:noFill/>
          <a:ln/>
        </p:spPr>
        <p:txBody>
          <a:bodyPr wrap="none" rtlCol="0" anchor="t"/>
          <a:lstStyle/>
          <a:p>
            <a:pPr marL="0" indent="0">
              <a:lnSpc>
                <a:spcPts val="5468"/>
              </a:lnSpc>
              <a:buNone/>
            </a:pPr>
            <a:r>
              <a:rPr lang="en-US" sz="4800" b="1" kern="0" spc="-87" dirty="0">
                <a:solidFill>
                  <a:srgbClr val="FF75D3"/>
                </a:solidFill>
                <a:latin typeface="Footlight MT Light" panose="0204060206030A020304" pitchFamily="18" charset="0"/>
                <a:ea typeface="adonis-web" pitchFamily="34" charset="-122"/>
                <a:cs typeface="adonis-web" pitchFamily="34" charset="-120"/>
              </a:rPr>
              <a:t>FUTURE ENHANCEMENTS AND DEVELOPMENTS</a:t>
            </a:r>
            <a:endParaRPr lang="en-US" sz="4800" dirty="0">
              <a:latin typeface="Footlight MT Light" panose="0204060206030A020304" pitchFamily="18" charset="0"/>
            </a:endParaRPr>
          </a:p>
        </p:txBody>
      </p:sp>
      <p:sp>
        <p:nvSpPr>
          <p:cNvPr id="5" name="Shape 2"/>
          <p:cNvSpPr/>
          <p:nvPr/>
        </p:nvSpPr>
        <p:spPr>
          <a:xfrm>
            <a:off x="1696508" y="2238078"/>
            <a:ext cx="388739" cy="388739"/>
          </a:xfrm>
          <a:prstGeom prst="roundRect">
            <a:avLst>
              <a:gd name="adj" fmla="val 25722"/>
            </a:avLst>
          </a:prstGeom>
          <a:solidFill>
            <a:srgbClr val="EBD0FB"/>
          </a:solidFill>
          <a:ln w="7620">
            <a:solidFill>
              <a:srgbClr val="D1B6E1"/>
            </a:solidFill>
            <a:prstDash val="solid"/>
          </a:ln>
        </p:spPr>
      </p:sp>
      <p:sp>
        <p:nvSpPr>
          <p:cNvPr id="6" name="Text 3"/>
          <p:cNvSpPr/>
          <p:nvPr/>
        </p:nvSpPr>
        <p:spPr>
          <a:xfrm>
            <a:off x="2612217" y="2238078"/>
            <a:ext cx="2777490" cy="347186"/>
          </a:xfrm>
          <a:prstGeom prst="rect">
            <a:avLst/>
          </a:prstGeom>
          <a:noFill/>
          <a:ln/>
        </p:spPr>
        <p:txBody>
          <a:bodyPr wrap="none" rtlCol="0" anchor="t"/>
          <a:lstStyle/>
          <a:p>
            <a:pPr marL="0" indent="0">
              <a:lnSpc>
                <a:spcPts val="2734"/>
              </a:lnSpc>
              <a:buNone/>
            </a:pPr>
            <a:r>
              <a:rPr lang="en-US" sz="2400" b="1" kern="0" spc="-44" dirty="0">
                <a:latin typeface="Footlight MT Light" panose="0204060206030A020304" pitchFamily="18" charset="0"/>
                <a:ea typeface="adonis-web" pitchFamily="34" charset="-122"/>
                <a:cs typeface="Aharoni" panose="02010803020104030203" pitchFamily="2" charset="-79"/>
              </a:rPr>
              <a:t>Improved accuracy</a:t>
            </a:r>
            <a:endParaRPr lang="en-US" sz="2400" dirty="0">
              <a:latin typeface="Footlight MT Light" panose="0204060206030A020304" pitchFamily="18" charset="0"/>
              <a:cs typeface="Aharoni" panose="02010803020104030203" pitchFamily="2" charset="-79"/>
            </a:endParaRPr>
          </a:p>
        </p:txBody>
      </p:sp>
      <p:sp>
        <p:nvSpPr>
          <p:cNvPr id="7" name="Text 4"/>
          <p:cNvSpPr/>
          <p:nvPr/>
        </p:nvSpPr>
        <p:spPr>
          <a:xfrm>
            <a:off x="2612217" y="2862123"/>
            <a:ext cx="4244816" cy="710803"/>
          </a:xfrm>
          <a:prstGeom prst="rect">
            <a:avLst/>
          </a:prstGeom>
          <a:noFill/>
          <a:ln/>
        </p:spPr>
        <p:txBody>
          <a:bodyPr wrap="square" rtlCol="0" anchor="t"/>
          <a:lstStyle/>
          <a:p>
            <a:pPr marL="0" indent="0">
              <a:lnSpc>
                <a:spcPts val="2799"/>
              </a:lnSpc>
              <a:buNone/>
            </a:pPr>
            <a:r>
              <a:rPr lang="en-US" sz="2400" kern="0" spc="-35" dirty="0">
                <a:solidFill>
                  <a:schemeClr val="tx1">
                    <a:lumMod val="65000"/>
                    <a:lumOff val="35000"/>
                  </a:schemeClr>
                </a:solidFill>
                <a:latin typeface="Footlight MT Light" panose="0204060206030A020304" pitchFamily="18" charset="0"/>
                <a:ea typeface="Source Sans Pro" pitchFamily="34" charset="-122"/>
                <a:cs typeface="Aharoni" panose="02010803020104030203" pitchFamily="2" charset="-79"/>
              </a:rPr>
              <a:t>Continuously refining algorithms for more precise text extraction.</a:t>
            </a:r>
            <a:endParaRPr lang="en-US" sz="2400" dirty="0">
              <a:solidFill>
                <a:schemeClr val="tx1">
                  <a:lumMod val="65000"/>
                  <a:lumOff val="35000"/>
                </a:schemeClr>
              </a:solidFill>
              <a:latin typeface="Footlight MT Light" panose="0204060206030A020304" pitchFamily="18" charset="0"/>
              <a:cs typeface="Aharoni" panose="02010803020104030203" pitchFamily="2" charset="-79"/>
            </a:endParaRPr>
          </a:p>
        </p:txBody>
      </p:sp>
      <p:sp>
        <p:nvSpPr>
          <p:cNvPr id="8" name="Shape 5"/>
          <p:cNvSpPr/>
          <p:nvPr/>
        </p:nvSpPr>
        <p:spPr>
          <a:xfrm>
            <a:off x="7570778" y="2217301"/>
            <a:ext cx="388739" cy="388739"/>
          </a:xfrm>
          <a:prstGeom prst="roundRect">
            <a:avLst>
              <a:gd name="adj" fmla="val 25722"/>
            </a:avLst>
          </a:prstGeom>
          <a:solidFill>
            <a:srgbClr val="EBD0FB"/>
          </a:solidFill>
          <a:ln w="7620">
            <a:solidFill>
              <a:srgbClr val="D1B6E1"/>
            </a:solidFill>
            <a:prstDash val="solid"/>
          </a:ln>
        </p:spPr>
      </p:sp>
      <p:sp>
        <p:nvSpPr>
          <p:cNvPr id="9" name="Text 6"/>
          <p:cNvSpPr/>
          <p:nvPr/>
        </p:nvSpPr>
        <p:spPr>
          <a:xfrm>
            <a:off x="8159925" y="2238078"/>
            <a:ext cx="3183850" cy="347186"/>
          </a:xfrm>
          <a:prstGeom prst="rect">
            <a:avLst/>
          </a:prstGeom>
          <a:noFill/>
          <a:ln/>
        </p:spPr>
        <p:txBody>
          <a:bodyPr wrap="none" rtlCol="0" anchor="t"/>
          <a:lstStyle/>
          <a:p>
            <a:pPr marL="0" indent="0">
              <a:lnSpc>
                <a:spcPts val="2734"/>
              </a:lnSpc>
              <a:buNone/>
            </a:pPr>
            <a:r>
              <a:rPr lang="en-US" sz="2400" b="1" kern="0" spc="-44" dirty="0">
                <a:latin typeface="Footlight MT Light" panose="0204060206030A020304" pitchFamily="18" charset="0"/>
                <a:ea typeface="adonis-web" pitchFamily="34" charset="-122"/>
                <a:cs typeface="Aharoni" panose="02010803020104030203" pitchFamily="2" charset="-79"/>
              </a:rPr>
              <a:t>Expanded language support</a:t>
            </a:r>
            <a:endParaRPr lang="en-US" sz="2400" dirty="0">
              <a:latin typeface="Footlight MT Light" panose="0204060206030A020304" pitchFamily="18" charset="0"/>
              <a:cs typeface="Aharoni" panose="02010803020104030203" pitchFamily="2" charset="-79"/>
            </a:endParaRPr>
          </a:p>
        </p:txBody>
      </p:sp>
      <p:sp>
        <p:nvSpPr>
          <p:cNvPr id="10" name="Text 7"/>
          <p:cNvSpPr/>
          <p:nvPr/>
        </p:nvSpPr>
        <p:spPr>
          <a:xfrm>
            <a:off x="8159925" y="2835520"/>
            <a:ext cx="4244816" cy="710803"/>
          </a:xfrm>
          <a:prstGeom prst="rect">
            <a:avLst/>
          </a:prstGeom>
          <a:noFill/>
          <a:ln/>
        </p:spPr>
        <p:txBody>
          <a:bodyPr wrap="square" rtlCol="0" anchor="t"/>
          <a:lstStyle/>
          <a:p>
            <a:pPr marL="0" indent="0">
              <a:lnSpc>
                <a:spcPts val="2799"/>
              </a:lnSpc>
              <a:buNone/>
            </a:pPr>
            <a:r>
              <a:rPr lang="en-US" sz="2400" kern="0" spc="-35" dirty="0">
                <a:solidFill>
                  <a:schemeClr val="tx1">
                    <a:lumMod val="65000"/>
                    <a:lumOff val="35000"/>
                  </a:schemeClr>
                </a:solidFill>
                <a:latin typeface="Footlight MT Light" panose="0204060206030A020304" pitchFamily="18" charset="0"/>
                <a:ea typeface="Source Sans Pro" pitchFamily="34" charset="-122"/>
                <a:cs typeface="Aharoni" panose="02010803020104030203" pitchFamily="2" charset="-79"/>
              </a:rPr>
              <a:t>Adding compatibility for additional languages and dialects.</a:t>
            </a:r>
            <a:endParaRPr lang="en-US" sz="2400" dirty="0">
              <a:solidFill>
                <a:schemeClr val="tx1">
                  <a:lumMod val="65000"/>
                  <a:lumOff val="35000"/>
                </a:schemeClr>
              </a:solidFill>
              <a:latin typeface="Footlight MT Light" panose="0204060206030A020304" pitchFamily="18" charset="0"/>
              <a:cs typeface="Aharoni" panose="02010803020104030203" pitchFamily="2" charset="-79"/>
            </a:endParaRPr>
          </a:p>
        </p:txBody>
      </p:sp>
      <p:sp>
        <p:nvSpPr>
          <p:cNvPr id="11" name="Shape 8"/>
          <p:cNvSpPr/>
          <p:nvPr/>
        </p:nvSpPr>
        <p:spPr>
          <a:xfrm>
            <a:off x="1696508" y="4798754"/>
            <a:ext cx="388739" cy="388739"/>
          </a:xfrm>
          <a:prstGeom prst="roundRect">
            <a:avLst>
              <a:gd name="adj" fmla="val 25722"/>
            </a:avLst>
          </a:prstGeom>
          <a:solidFill>
            <a:srgbClr val="EBD0FB"/>
          </a:solidFill>
          <a:ln w="7620">
            <a:solidFill>
              <a:srgbClr val="D1B6E1"/>
            </a:solidFill>
            <a:prstDash val="solid"/>
          </a:ln>
        </p:spPr>
      </p:sp>
      <p:sp>
        <p:nvSpPr>
          <p:cNvPr id="12" name="Text 9"/>
          <p:cNvSpPr/>
          <p:nvPr/>
        </p:nvSpPr>
        <p:spPr>
          <a:xfrm>
            <a:off x="2612217" y="4759501"/>
            <a:ext cx="3882152" cy="347186"/>
          </a:xfrm>
          <a:prstGeom prst="rect">
            <a:avLst/>
          </a:prstGeom>
          <a:noFill/>
          <a:ln/>
        </p:spPr>
        <p:txBody>
          <a:bodyPr wrap="none" rtlCol="0" anchor="t"/>
          <a:lstStyle/>
          <a:p>
            <a:pPr marL="0" indent="0">
              <a:lnSpc>
                <a:spcPts val="2734"/>
              </a:lnSpc>
              <a:buNone/>
            </a:pPr>
            <a:r>
              <a:rPr lang="en-US" sz="2400" b="1" kern="0" spc="-44" dirty="0">
                <a:latin typeface="Footlight MT Light" panose="0204060206030A020304" pitchFamily="18" charset="0"/>
                <a:ea typeface="adonis-web" pitchFamily="34" charset="-122"/>
                <a:cs typeface="Aharoni" panose="02010803020104030203" pitchFamily="2" charset="-79"/>
              </a:rPr>
              <a:t>Integration with voice recognition</a:t>
            </a:r>
            <a:endParaRPr lang="en-US" sz="2400" dirty="0">
              <a:latin typeface="Footlight MT Light" panose="0204060206030A020304" pitchFamily="18" charset="0"/>
              <a:cs typeface="Aharoni" panose="02010803020104030203" pitchFamily="2" charset="-79"/>
            </a:endParaRPr>
          </a:p>
        </p:txBody>
      </p:sp>
      <p:sp>
        <p:nvSpPr>
          <p:cNvPr id="13" name="Text 10"/>
          <p:cNvSpPr/>
          <p:nvPr/>
        </p:nvSpPr>
        <p:spPr>
          <a:xfrm>
            <a:off x="2612217" y="5744608"/>
            <a:ext cx="4244816" cy="710803"/>
          </a:xfrm>
          <a:prstGeom prst="rect">
            <a:avLst/>
          </a:prstGeom>
          <a:noFill/>
          <a:ln/>
        </p:spPr>
        <p:txBody>
          <a:bodyPr wrap="square" rtlCol="0" anchor="t"/>
          <a:lstStyle/>
          <a:p>
            <a:pPr marL="0" indent="0">
              <a:lnSpc>
                <a:spcPts val="2799"/>
              </a:lnSpc>
              <a:buNone/>
            </a:pPr>
            <a:r>
              <a:rPr lang="en-US" sz="2400" kern="0" spc="-35" dirty="0">
                <a:solidFill>
                  <a:schemeClr val="tx1">
                    <a:lumMod val="65000"/>
                    <a:lumOff val="35000"/>
                  </a:schemeClr>
                </a:solidFill>
                <a:latin typeface="Footlight MT Light" panose="0204060206030A020304" pitchFamily="18" charset="0"/>
                <a:ea typeface="Source Sans Pro" pitchFamily="34" charset="-122"/>
                <a:cs typeface="Aharoni" panose="02010803020104030203" pitchFamily="2" charset="-79"/>
              </a:rPr>
              <a:t>Developing capabilities to transcribe spoken words from images.</a:t>
            </a:r>
            <a:endParaRPr lang="en-US" sz="2400" dirty="0">
              <a:solidFill>
                <a:schemeClr val="tx1">
                  <a:lumMod val="65000"/>
                  <a:lumOff val="35000"/>
                </a:schemeClr>
              </a:solidFill>
              <a:latin typeface="Footlight MT Light" panose="0204060206030A020304" pitchFamily="18" charset="0"/>
              <a:cs typeface="Aharoni" panose="02010803020104030203" pitchFamily="2" charset="-79"/>
            </a:endParaRPr>
          </a:p>
        </p:txBody>
      </p:sp>
      <p:sp>
        <p:nvSpPr>
          <p:cNvPr id="14" name="Shape 11"/>
          <p:cNvSpPr/>
          <p:nvPr/>
        </p:nvSpPr>
        <p:spPr>
          <a:xfrm>
            <a:off x="7609947" y="4669036"/>
            <a:ext cx="388739" cy="388739"/>
          </a:xfrm>
          <a:prstGeom prst="roundRect">
            <a:avLst>
              <a:gd name="adj" fmla="val 25722"/>
            </a:avLst>
          </a:prstGeom>
          <a:solidFill>
            <a:srgbClr val="EBD0FB"/>
          </a:solidFill>
          <a:ln w="7620">
            <a:solidFill>
              <a:srgbClr val="D1B6E1"/>
            </a:solidFill>
            <a:prstDash val="solid"/>
          </a:ln>
        </p:spPr>
      </p:sp>
      <p:sp>
        <p:nvSpPr>
          <p:cNvPr id="15" name="Text 12"/>
          <p:cNvSpPr/>
          <p:nvPr/>
        </p:nvSpPr>
        <p:spPr>
          <a:xfrm>
            <a:off x="8181727" y="4710589"/>
            <a:ext cx="3594259" cy="347186"/>
          </a:xfrm>
          <a:prstGeom prst="rect">
            <a:avLst/>
          </a:prstGeom>
          <a:noFill/>
          <a:ln/>
        </p:spPr>
        <p:txBody>
          <a:bodyPr wrap="none" rtlCol="0" anchor="t"/>
          <a:lstStyle/>
          <a:p>
            <a:pPr marL="0" indent="0">
              <a:lnSpc>
                <a:spcPts val="2734"/>
              </a:lnSpc>
              <a:buNone/>
            </a:pPr>
            <a:r>
              <a:rPr lang="en-US" sz="2400" b="1" kern="0" spc="-44" dirty="0">
                <a:latin typeface="Footlight MT Light" panose="0204060206030A020304" pitchFamily="18" charset="0"/>
                <a:ea typeface="adonis-web" pitchFamily="34" charset="-122"/>
                <a:cs typeface="Aharoni" panose="02010803020104030203" pitchFamily="2" charset="-79"/>
              </a:rPr>
              <a:t>Enhanced accessibility features</a:t>
            </a:r>
            <a:endParaRPr lang="en-US" sz="2400" dirty="0">
              <a:latin typeface="Footlight MT Light" panose="0204060206030A020304" pitchFamily="18" charset="0"/>
              <a:cs typeface="Aharoni" panose="02010803020104030203" pitchFamily="2" charset="-79"/>
            </a:endParaRPr>
          </a:p>
        </p:txBody>
      </p:sp>
      <p:sp>
        <p:nvSpPr>
          <p:cNvPr id="16" name="Text 13"/>
          <p:cNvSpPr/>
          <p:nvPr/>
        </p:nvSpPr>
        <p:spPr>
          <a:xfrm>
            <a:off x="8181727" y="5632286"/>
            <a:ext cx="4244816" cy="710803"/>
          </a:xfrm>
          <a:prstGeom prst="rect">
            <a:avLst/>
          </a:prstGeom>
          <a:noFill/>
          <a:ln/>
        </p:spPr>
        <p:txBody>
          <a:bodyPr wrap="square" rtlCol="0" anchor="t"/>
          <a:lstStyle/>
          <a:p>
            <a:pPr marL="0" indent="0">
              <a:lnSpc>
                <a:spcPts val="2799"/>
              </a:lnSpc>
              <a:buNone/>
            </a:pPr>
            <a:r>
              <a:rPr lang="en-US" sz="2400" kern="0" spc="-35" dirty="0">
                <a:solidFill>
                  <a:schemeClr val="tx1">
                    <a:lumMod val="65000"/>
                    <a:lumOff val="35000"/>
                  </a:schemeClr>
                </a:solidFill>
                <a:latin typeface="Footlight MT Light" panose="0204060206030A020304" pitchFamily="18" charset="0"/>
                <a:ea typeface="Source Sans Pro" pitchFamily="34" charset="-122"/>
                <a:cs typeface="Aharoni" panose="02010803020104030203" pitchFamily="2" charset="-79"/>
              </a:rPr>
              <a:t>Implementing features to assist users with visual impairments.</a:t>
            </a:r>
            <a:endParaRPr lang="en-US" sz="2400" dirty="0">
              <a:solidFill>
                <a:schemeClr val="tx1">
                  <a:lumMod val="65000"/>
                  <a:lumOff val="35000"/>
                </a:schemeClr>
              </a:solidFill>
              <a:latin typeface="Footlight MT Light" panose="0204060206030A020304" pitchFamily="18" charset="0"/>
              <a:cs typeface="Aharoni" panose="02010803020104030203" pitchFamily="2" charset="-79"/>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9498"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93006" y="1347632"/>
            <a:ext cx="4360774" cy="957040"/>
          </a:xfrm>
          <a:prstGeom prst="rect">
            <a:avLst/>
          </a:prstGeom>
          <a:noFill/>
          <a:ln/>
        </p:spPr>
        <p:txBody>
          <a:bodyPr wrap="square" rtlCol="0" anchor="t"/>
          <a:lstStyle/>
          <a:p>
            <a:pPr marL="0" indent="0">
              <a:lnSpc>
                <a:spcPts val="6561"/>
              </a:lnSpc>
              <a:buNone/>
            </a:pPr>
            <a:r>
              <a:rPr lang="en-US" sz="5249" b="1" kern="0" spc="-105" dirty="0">
                <a:solidFill>
                  <a:srgbClr val="FF75D3"/>
                </a:solidFill>
                <a:latin typeface="Footlight MT Light" panose="0204060206030A020304" pitchFamily="18" charset="0"/>
                <a:ea typeface="adonis-web" pitchFamily="34" charset="-122"/>
                <a:cs typeface="adonis-web" pitchFamily="34" charset="-120"/>
              </a:rPr>
              <a:t>CONCLUSION</a:t>
            </a:r>
            <a:endParaRPr lang="en-US" sz="5249" dirty="0">
              <a:latin typeface="Footlight MT Light" panose="0204060206030A020304" pitchFamily="18" charset="0"/>
            </a:endParaRPr>
          </a:p>
        </p:txBody>
      </p:sp>
      <p:sp>
        <p:nvSpPr>
          <p:cNvPr id="6" name="Text 2"/>
          <p:cNvSpPr/>
          <p:nvPr/>
        </p:nvSpPr>
        <p:spPr>
          <a:xfrm>
            <a:off x="1135458" y="2762020"/>
            <a:ext cx="6897497" cy="4531712"/>
          </a:xfrm>
          <a:prstGeom prst="rect">
            <a:avLst/>
          </a:prstGeom>
          <a:noFill/>
          <a:ln/>
        </p:spPr>
        <p:txBody>
          <a:bodyPr wrap="square" rtlCol="0" anchor="t"/>
          <a:lstStyle/>
          <a:p>
            <a:pPr marL="0" indent="0">
              <a:lnSpc>
                <a:spcPts val="2799"/>
              </a:lnSpc>
              <a:buNone/>
            </a:pPr>
            <a:r>
              <a:rPr lang="en-US" sz="2000" dirty="0">
                <a:solidFill>
                  <a:schemeClr val="tx1">
                    <a:lumMod val="75000"/>
                    <a:lumOff val="25000"/>
                  </a:schemeClr>
                </a:solidFill>
                <a:latin typeface="Footlight MT Light" panose="0204060206030A020304" pitchFamily="18" charset="0"/>
                <a:cs typeface="Aharoni" panose="02010803020104030203" pitchFamily="2" charset="-79"/>
              </a:rPr>
              <a:t>In summary, the "Picture to Text" application powered by Azure makes it easy to convert images into editable text. With a user-friendly interface, it swiftly extracts text from various sources like photos or scanned documents. This tool streamlines tasks like data analysis and document digitization, enhancing productivity. By showcasing Azure's reliability and versatility, the application simplifies workflows and improves accessibility to visual content in the digital era.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2705-92B2-5BAA-95F0-EC19049E93E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0439010-DCB1-72CE-741A-F66BF76140D0}"/>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6D4118D-7F65-FFA6-DB3D-2851EB7AA2FD}"/>
              </a:ext>
            </a:extLst>
          </p:cNvPr>
          <p:cNvSpPr/>
          <p:nvPr/>
        </p:nvSpPr>
        <p:spPr>
          <a:xfrm>
            <a:off x="29498" y="0"/>
            <a:ext cx="14630400" cy="8229600"/>
          </a:xfrm>
          <a:prstGeom prst="rect">
            <a:avLst/>
          </a:prstGeom>
          <a:solidFill>
            <a:srgbClr val="FFFFFF">
              <a:alpha val="75000"/>
            </a:srgbClr>
          </a:solidFill>
          <a:ln/>
        </p:spPr>
      </p:sp>
      <p:sp>
        <p:nvSpPr>
          <p:cNvPr id="5" name="Text 1">
            <a:extLst>
              <a:ext uri="{FF2B5EF4-FFF2-40B4-BE49-F238E27FC236}">
                <a16:creationId xmlns:a16="http://schemas.microsoft.com/office/drawing/2014/main" id="{3E428D2E-EAE2-F458-CED4-D1FE0612D14A}"/>
              </a:ext>
            </a:extLst>
          </p:cNvPr>
          <p:cNvSpPr/>
          <p:nvPr/>
        </p:nvSpPr>
        <p:spPr>
          <a:xfrm>
            <a:off x="555354" y="457348"/>
            <a:ext cx="4360774" cy="957040"/>
          </a:xfrm>
          <a:prstGeom prst="rect">
            <a:avLst/>
          </a:prstGeom>
          <a:noFill/>
          <a:ln/>
        </p:spPr>
        <p:txBody>
          <a:bodyPr wrap="square" rtlCol="0" anchor="t"/>
          <a:lstStyle/>
          <a:p>
            <a:pPr marL="0" indent="0">
              <a:lnSpc>
                <a:spcPts val="6561"/>
              </a:lnSpc>
              <a:buNone/>
            </a:pPr>
            <a:r>
              <a:rPr lang="en-US" sz="5249" b="1" kern="0" spc="-105" dirty="0">
                <a:solidFill>
                  <a:srgbClr val="FF75D3"/>
                </a:solidFill>
                <a:latin typeface="Footlight MT Light" panose="0204060206030A020304" pitchFamily="18" charset="0"/>
                <a:ea typeface="adonis-web" pitchFamily="34" charset="-122"/>
              </a:rPr>
              <a:t>REFERENCES :</a:t>
            </a:r>
            <a:endParaRPr lang="en-US" sz="5249" dirty="0">
              <a:latin typeface="Footlight MT Light" panose="0204060206030A020304" pitchFamily="18" charset="0"/>
            </a:endParaRPr>
          </a:p>
        </p:txBody>
      </p:sp>
      <p:sp>
        <p:nvSpPr>
          <p:cNvPr id="10" name="TextBox 9">
            <a:extLst>
              <a:ext uri="{FF2B5EF4-FFF2-40B4-BE49-F238E27FC236}">
                <a16:creationId xmlns:a16="http://schemas.microsoft.com/office/drawing/2014/main" id="{F95AA7A9-9B36-93E5-4CFA-1DA118B65C13}"/>
              </a:ext>
            </a:extLst>
          </p:cNvPr>
          <p:cNvSpPr txBox="1"/>
          <p:nvPr/>
        </p:nvSpPr>
        <p:spPr>
          <a:xfrm>
            <a:off x="1818969" y="1653073"/>
            <a:ext cx="11051457" cy="5632311"/>
          </a:xfrm>
          <a:prstGeom prst="rect">
            <a:avLst/>
          </a:prstGeom>
          <a:noFill/>
        </p:spPr>
        <p:txBody>
          <a:bodyPr wrap="square">
            <a:spAutoFit/>
          </a:bodyPr>
          <a:lstStyle/>
          <a:p>
            <a:r>
              <a:rPr lang="en-IN" dirty="0">
                <a:latin typeface="Footlight MT Light" panose="0204060206030A020304" pitchFamily="18" charset="0"/>
              </a:rPr>
              <a:t>1. </a:t>
            </a:r>
            <a:r>
              <a:rPr lang="en-IN" dirty="0" err="1">
                <a:latin typeface="Footlight MT Light" panose="0204060206030A020304" pitchFamily="18" charset="0"/>
              </a:rPr>
              <a:t>Guillevic</a:t>
            </a:r>
            <a:r>
              <a:rPr lang="en-IN" dirty="0">
                <a:latin typeface="Footlight MT Light" panose="0204060206030A020304" pitchFamily="18" charset="0"/>
              </a:rPr>
              <a:t>, D., &amp; Suen, C. Y. (1998). Recognition of legal amounts on bank cheques. Pattern Analysis and Applications, 1(1), 28–41.</a:t>
            </a:r>
          </a:p>
          <a:p>
            <a:endParaRPr lang="en-IN" dirty="0">
              <a:latin typeface="Footlight MT Light" panose="0204060206030A020304" pitchFamily="18" charset="0"/>
            </a:endParaRPr>
          </a:p>
          <a:p>
            <a:r>
              <a:rPr lang="en-IN" dirty="0">
                <a:latin typeface="Footlight MT Light" panose="0204060206030A020304" pitchFamily="18" charset="0"/>
              </a:rPr>
              <a:t>2. Wang, J., &amp; Jean, J. (1994). Segmentation of merged characters by neural networks and shortest path. Pattern Recognition, 27(5), 649–658.</a:t>
            </a:r>
          </a:p>
          <a:p>
            <a:endParaRPr lang="en-IN" dirty="0">
              <a:latin typeface="Footlight MT Light" panose="0204060206030A020304" pitchFamily="18" charset="0"/>
            </a:endParaRPr>
          </a:p>
          <a:p>
            <a:r>
              <a:rPr lang="en-IN" dirty="0">
                <a:latin typeface="Footlight MT Light" panose="0204060206030A020304" pitchFamily="18" charset="0"/>
              </a:rPr>
              <a:t>3. Mohamed, M., &amp; </a:t>
            </a:r>
            <a:r>
              <a:rPr lang="en-IN" dirty="0" err="1">
                <a:latin typeface="Footlight MT Light" panose="0204060206030A020304" pitchFamily="18" charset="0"/>
              </a:rPr>
              <a:t>Gader</a:t>
            </a:r>
            <a:r>
              <a:rPr lang="en-IN" dirty="0">
                <a:latin typeface="Footlight MT Light" panose="0204060206030A020304" pitchFamily="18" charset="0"/>
              </a:rPr>
              <a:t>, P. (1996). Handwritten word recognition using segmentation-free hidden Markov </a:t>
            </a:r>
            <a:r>
              <a:rPr lang="en-IN" dirty="0" err="1">
                <a:latin typeface="Footlight MT Light" panose="0204060206030A020304" pitchFamily="18" charset="0"/>
              </a:rPr>
              <a:t>modeling</a:t>
            </a:r>
            <a:r>
              <a:rPr lang="en-IN" dirty="0">
                <a:latin typeface="Footlight MT Light" panose="0204060206030A020304" pitchFamily="18" charset="0"/>
              </a:rPr>
              <a:t> and segmentation-based dynamic programming techniques. IEEE Transactions on Pattern Analysis and Machine Intelligence, 18(5), 548–554.</a:t>
            </a:r>
          </a:p>
          <a:p>
            <a:endParaRPr lang="en-IN" dirty="0">
              <a:latin typeface="Footlight MT Light" panose="0204060206030A020304" pitchFamily="18" charset="0"/>
            </a:endParaRPr>
          </a:p>
          <a:p>
            <a:r>
              <a:rPr lang="en-IN" dirty="0">
                <a:latin typeface="Footlight MT Light" panose="0204060206030A020304" pitchFamily="18" charset="0"/>
              </a:rPr>
              <a:t>4. Behera, R. K., Reddy, K. H. K., &amp; Roy, D. S. (2020). A novel context migration model for fog-enabled cross-vertical IoT applications. In International Conference on Innovative Computing and Communications (pp. 287–295). Singapore: Springer.</a:t>
            </a:r>
          </a:p>
          <a:p>
            <a:endParaRPr lang="en-IN" dirty="0">
              <a:latin typeface="Footlight MT Light" panose="0204060206030A020304" pitchFamily="18" charset="0"/>
            </a:endParaRPr>
          </a:p>
          <a:p>
            <a:r>
              <a:rPr lang="en-IN" dirty="0">
                <a:latin typeface="Footlight MT Light" panose="0204060206030A020304" pitchFamily="18" charset="0"/>
              </a:rPr>
              <a:t>5. Roy, D. S., Behera, R. K., Reddy, K. H. K., &amp; </a:t>
            </a:r>
            <a:r>
              <a:rPr lang="en-IN" dirty="0" err="1">
                <a:latin typeface="Footlight MT Light" panose="0204060206030A020304" pitchFamily="18" charset="0"/>
              </a:rPr>
              <a:t>Buyya</a:t>
            </a:r>
            <a:r>
              <a:rPr lang="en-IN" dirty="0">
                <a:latin typeface="Footlight MT Light" panose="0204060206030A020304" pitchFamily="18" charset="0"/>
              </a:rPr>
              <a:t>, R. (2018). A context-aware fog enabled scheme for real-time cross-vertical IoT applications. IEEE Internet of Things Journal, 6(2), 2400–2412.</a:t>
            </a:r>
          </a:p>
          <a:p>
            <a:endParaRPr lang="en-IN" dirty="0">
              <a:latin typeface="Footlight MT Light" panose="0204060206030A020304" pitchFamily="18" charset="0"/>
            </a:endParaRPr>
          </a:p>
          <a:p>
            <a:r>
              <a:rPr lang="en-IN" dirty="0">
                <a:latin typeface="Footlight MT Light" panose="0204060206030A020304" pitchFamily="18" charset="0"/>
              </a:rPr>
              <a:t>6. Dey, N., Ashour, A. S., </a:t>
            </a:r>
            <a:r>
              <a:rPr lang="en-IN" dirty="0" err="1">
                <a:latin typeface="Footlight MT Light" panose="0204060206030A020304" pitchFamily="18" charset="0"/>
              </a:rPr>
              <a:t>Beagum</a:t>
            </a:r>
            <a:r>
              <a:rPr lang="en-IN" dirty="0">
                <a:latin typeface="Footlight MT Light" panose="0204060206030A020304" pitchFamily="18" charset="0"/>
              </a:rPr>
              <a:t>, S., Pistola, D. S., </a:t>
            </a:r>
            <a:r>
              <a:rPr lang="en-IN" dirty="0" err="1">
                <a:latin typeface="Footlight MT Light" panose="0204060206030A020304" pitchFamily="18" charset="0"/>
              </a:rPr>
              <a:t>Gospodinov</a:t>
            </a:r>
            <a:r>
              <a:rPr lang="en-IN" dirty="0">
                <a:latin typeface="Footlight MT Light" panose="0204060206030A020304" pitchFamily="18" charset="0"/>
              </a:rPr>
              <a:t>, M., </a:t>
            </a:r>
            <a:r>
              <a:rPr lang="en-IN" dirty="0" err="1">
                <a:latin typeface="Footlight MT Light" panose="0204060206030A020304" pitchFamily="18" charset="0"/>
              </a:rPr>
              <a:t>Gospodinova</a:t>
            </a:r>
            <a:r>
              <a:rPr lang="en-IN" dirty="0">
                <a:latin typeface="Footlight MT Light" panose="0204060206030A020304" pitchFamily="18" charset="0"/>
              </a:rPr>
              <a:t>, Е. P., et al. (2015). Parameter optimization for local polynomial approximation based intersection confidence interval filter using genetic algorithm: an application for brain MRI image de-noising. Journal of Imaging, 1(1), 60–84.</a:t>
            </a:r>
          </a:p>
        </p:txBody>
      </p:sp>
    </p:spTree>
    <p:extLst>
      <p:ext uri="{BB962C8B-B14F-4D97-AF65-F5344CB8AC3E}">
        <p14:creationId xmlns:p14="http://schemas.microsoft.com/office/powerpoint/2010/main" val="599540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52C1F-050B-CF75-CC8B-35EFCA2EE67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F943939-279C-BB59-5128-731C2D09F8FF}"/>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25BD7DC-633D-236B-6B42-A289A7C10E9D}"/>
              </a:ext>
            </a:extLst>
          </p:cNvPr>
          <p:cNvSpPr/>
          <p:nvPr/>
        </p:nvSpPr>
        <p:spPr>
          <a:xfrm>
            <a:off x="29498" y="0"/>
            <a:ext cx="14630400" cy="8229600"/>
          </a:xfrm>
          <a:prstGeom prst="rect">
            <a:avLst/>
          </a:prstGeom>
          <a:solidFill>
            <a:srgbClr val="FFFFFF">
              <a:alpha val="75000"/>
            </a:srgbClr>
          </a:solidFill>
          <a:ln/>
        </p:spPr>
      </p:sp>
      <p:pic>
        <p:nvPicPr>
          <p:cNvPr id="4" name="Picture 3">
            <a:extLst>
              <a:ext uri="{FF2B5EF4-FFF2-40B4-BE49-F238E27FC236}">
                <a16:creationId xmlns:a16="http://schemas.microsoft.com/office/drawing/2014/main" id="{072E3098-46A9-BEF8-A545-FE2FC2261CF5}"/>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sharpenSoften amount="100000"/>
                    </a14:imgEffect>
                    <a14:imgEffect>
                      <a14:colorTemperature colorTemp="43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298432" y="1416713"/>
            <a:ext cx="5396174" cy="5396174"/>
          </a:xfrm>
          <a:prstGeom prst="rect">
            <a:avLst/>
          </a:prstGeom>
        </p:spPr>
      </p:pic>
    </p:spTree>
    <p:extLst>
      <p:ext uri="{BB962C8B-B14F-4D97-AF65-F5344CB8AC3E}">
        <p14:creationId xmlns:p14="http://schemas.microsoft.com/office/powerpoint/2010/main" val="417843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5" name="Text 1"/>
          <p:cNvSpPr/>
          <p:nvPr/>
        </p:nvSpPr>
        <p:spPr>
          <a:xfrm>
            <a:off x="501764" y="471746"/>
            <a:ext cx="6665952" cy="833199"/>
          </a:xfrm>
          <a:prstGeom prst="rect">
            <a:avLst/>
          </a:prstGeom>
          <a:noFill/>
          <a:ln/>
        </p:spPr>
        <p:txBody>
          <a:bodyPr wrap="none" rtlCol="0" anchor="t"/>
          <a:lstStyle/>
          <a:p>
            <a:pPr marL="0" indent="0">
              <a:lnSpc>
                <a:spcPts val="6561"/>
              </a:lnSpc>
              <a:buNone/>
            </a:pPr>
            <a:r>
              <a:rPr lang="en-US" sz="5249" b="1" kern="0" spc="-105" dirty="0">
                <a:solidFill>
                  <a:srgbClr val="FF75D3"/>
                </a:solidFill>
                <a:latin typeface="Footlight MT Light" panose="0204060206030A020304" pitchFamily="18" charset="0"/>
                <a:ea typeface="adonis-web" pitchFamily="34" charset="-122"/>
                <a:cs typeface="adonis-web" pitchFamily="34" charset="-120"/>
              </a:rPr>
              <a:t>TABLE  OF CONTENTS</a:t>
            </a:r>
            <a:endParaRPr lang="en-US" sz="5249" dirty="0">
              <a:latin typeface="Footlight MT Light" panose="0204060206030A020304" pitchFamily="18" charset="0"/>
            </a:endParaRPr>
          </a:p>
        </p:txBody>
      </p:sp>
      <p:sp>
        <p:nvSpPr>
          <p:cNvPr id="7" name="Shape 3"/>
          <p:cNvSpPr/>
          <p:nvPr/>
        </p:nvSpPr>
        <p:spPr>
          <a:xfrm>
            <a:off x="833199" y="5178266"/>
            <a:ext cx="355402" cy="355402"/>
          </a:xfrm>
          <a:prstGeom prst="roundRect">
            <a:avLst>
              <a:gd name="adj" fmla="val 25726039"/>
            </a:avLst>
          </a:prstGeom>
          <a:noFill/>
          <a:ln w="7620">
            <a:solidFill>
              <a:srgbClr val="FFFFFF"/>
            </a:solidFill>
            <a:prstDash val="solid"/>
          </a:ln>
        </p:spPr>
      </p:sp>
      <p:sp>
        <p:nvSpPr>
          <p:cNvPr id="12" name="TextBox 11">
            <a:extLst>
              <a:ext uri="{FF2B5EF4-FFF2-40B4-BE49-F238E27FC236}">
                <a16:creationId xmlns:a16="http://schemas.microsoft.com/office/drawing/2014/main" id="{E9BFE072-2BD9-40E1-DBBE-DD1E07593B9A}"/>
              </a:ext>
            </a:extLst>
          </p:cNvPr>
          <p:cNvSpPr txBox="1"/>
          <p:nvPr/>
        </p:nvSpPr>
        <p:spPr>
          <a:xfrm>
            <a:off x="7010399" y="1304945"/>
            <a:ext cx="4976683" cy="683264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Introduction</a:t>
            </a:r>
          </a:p>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Overview About Software Tool</a:t>
            </a:r>
          </a:p>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Usage Of Tool</a:t>
            </a:r>
          </a:p>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Reported Literature</a:t>
            </a:r>
          </a:p>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Objective Of Project</a:t>
            </a:r>
          </a:p>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Algorithm</a:t>
            </a:r>
          </a:p>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Step-By-Step Description</a:t>
            </a:r>
          </a:p>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Future Enhancements</a:t>
            </a:r>
          </a:p>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Conclusion</a:t>
            </a:r>
          </a:p>
          <a:p>
            <a:pPr marL="285750" indent="-285750">
              <a:lnSpc>
                <a:spcPct val="150000"/>
              </a:lnSpc>
              <a:buFont typeface="Arial" panose="020B0604020202020204" pitchFamily="34" charset="0"/>
              <a:buChar char="•"/>
            </a:pPr>
            <a:r>
              <a:rPr lang="en-IN" sz="2800" dirty="0">
                <a:solidFill>
                  <a:schemeClr val="tx1">
                    <a:lumMod val="65000"/>
                    <a:lumOff val="35000"/>
                  </a:schemeClr>
                </a:solidFill>
                <a:latin typeface="Footlight MT Light" panose="0204060206030A020304" pitchFamily="18" charset="0"/>
                <a:cs typeface="Aharoni" panose="02010803020104030203" pitchFamily="2" charset="-79"/>
              </a:rPr>
              <a:t>References</a:t>
            </a:r>
          </a:p>
          <a:p>
            <a:endParaRPr lang="en-IN" dirty="0"/>
          </a:p>
        </p:txBody>
      </p:sp>
      <p:pic>
        <p:nvPicPr>
          <p:cNvPr id="16" name="Picture 15">
            <a:extLst>
              <a:ext uri="{FF2B5EF4-FFF2-40B4-BE49-F238E27FC236}">
                <a16:creationId xmlns:a16="http://schemas.microsoft.com/office/drawing/2014/main" id="{929979F2-28DB-B713-69D6-5D801907D466}"/>
              </a:ext>
            </a:extLst>
          </p:cNvPr>
          <p:cNvPicPr>
            <a:picLocks noChangeAspect="1"/>
          </p:cNvPicPr>
          <p:nvPr/>
        </p:nvPicPr>
        <p:blipFill>
          <a:blip r:embed="rId4"/>
          <a:stretch>
            <a:fillRect/>
          </a:stretch>
        </p:blipFill>
        <p:spPr>
          <a:xfrm>
            <a:off x="1122419" y="2261879"/>
            <a:ext cx="5267325" cy="42957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936138" y="740874"/>
            <a:ext cx="5390623" cy="856278"/>
          </a:xfrm>
          <a:prstGeom prst="rect">
            <a:avLst/>
          </a:prstGeom>
          <a:noFill/>
          <a:ln/>
        </p:spPr>
        <p:txBody>
          <a:bodyPr wrap="square" rtlCol="0" anchor="t"/>
          <a:lstStyle/>
          <a:p>
            <a:pPr marL="0" indent="0">
              <a:lnSpc>
                <a:spcPts val="5468"/>
              </a:lnSpc>
              <a:buNone/>
            </a:pPr>
            <a:r>
              <a:rPr lang="en-US" sz="4800" b="1" kern="0" spc="-87" dirty="0">
                <a:solidFill>
                  <a:srgbClr val="FF75D3"/>
                </a:solidFill>
                <a:latin typeface="Footlight MT Light" panose="0204060206030A020304" pitchFamily="18" charset="0"/>
                <a:ea typeface="adonis-web" pitchFamily="34" charset="-122"/>
                <a:cs typeface="adonis-web" pitchFamily="34" charset="-120"/>
              </a:rPr>
              <a:t>INTRODUCTION</a:t>
            </a:r>
            <a:endParaRPr lang="en-US" sz="4800" dirty="0">
              <a:latin typeface="Footlight MT Light" panose="0204060206030A020304" pitchFamily="18" charset="0"/>
            </a:endParaRPr>
          </a:p>
        </p:txBody>
      </p:sp>
      <p:sp>
        <p:nvSpPr>
          <p:cNvPr id="6" name="Text 2"/>
          <p:cNvSpPr/>
          <p:nvPr/>
        </p:nvSpPr>
        <p:spPr>
          <a:xfrm>
            <a:off x="7135677" y="2007137"/>
            <a:ext cx="6570491" cy="5249069"/>
          </a:xfrm>
          <a:prstGeom prst="rect">
            <a:avLst/>
          </a:prstGeom>
          <a:noFill/>
          <a:ln/>
        </p:spPr>
        <p:txBody>
          <a:bodyPr wrap="square" rtlCol="0" anchor="t"/>
          <a:lstStyle/>
          <a:p>
            <a:pPr marL="0" indent="0">
              <a:lnSpc>
                <a:spcPts val="2799"/>
              </a:lnSpc>
              <a:buNone/>
            </a:pPr>
            <a:r>
              <a:rPr lang="en-US" sz="2000" kern="0" spc="-35" dirty="0">
                <a:solidFill>
                  <a:schemeClr val="tx1">
                    <a:lumMod val="75000"/>
                    <a:lumOff val="25000"/>
                  </a:schemeClr>
                </a:solidFill>
                <a:latin typeface="Footlight MT Light" panose="0204060206030A020304" pitchFamily="18" charset="0"/>
                <a:ea typeface="Source Sans Pro" pitchFamily="34" charset="-122"/>
                <a:cs typeface="Aharoni" panose="02010803020104030203" pitchFamily="2" charset="-79"/>
              </a:rPr>
              <a:t>Introducing the "Picture to Text" application project, a revolutionary endeavor leveraging Azure's advanced capabilities to bridge the gap between visual content and machine understanding. By harnessing the power of Optical Character Recognition (OCR) technology, this project empowers users to extract valuable insights from images with unprecedented accuracy and efficiency. From extracting text from photographs to digitizing scanned documents, the application facilitates seamless integration of visual data into digital workflows. With Azure's robust infrastructure and scalable solutions, the project ensures reliable performance across diverse use cases, promising enhanced productivity and innovation in the realm of data analysis and document management.</a:t>
            </a:r>
            <a:endParaRPr lang="en-US" sz="2000" dirty="0">
              <a:solidFill>
                <a:schemeClr val="tx1">
                  <a:lumMod val="75000"/>
                  <a:lumOff val="25000"/>
                </a:schemeClr>
              </a:solidFill>
              <a:latin typeface="Footlight MT Light" panose="0204060206030A020304" pitchFamily="18" charset="0"/>
              <a:cs typeface="Aharoni" panose="02010803020104030203"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789"/>
            <a:ext cx="14630400" cy="8229600"/>
          </a:xfrm>
          <a:prstGeom prst="rect">
            <a:avLst/>
          </a:prstGeom>
          <a:solidFill>
            <a:srgbClr val="FFFFFF">
              <a:alpha val="75000"/>
            </a:srgbClr>
          </a:solidFill>
          <a:ln/>
        </p:spPr>
      </p:sp>
      <p:sp>
        <p:nvSpPr>
          <p:cNvPr id="4" name="Text 1"/>
          <p:cNvSpPr/>
          <p:nvPr/>
        </p:nvSpPr>
        <p:spPr>
          <a:xfrm>
            <a:off x="412358" y="474651"/>
            <a:ext cx="8621834" cy="840769"/>
          </a:xfrm>
          <a:prstGeom prst="rect">
            <a:avLst/>
          </a:prstGeom>
          <a:noFill/>
          <a:ln/>
        </p:spPr>
        <p:txBody>
          <a:bodyPr wrap="none" rtlCol="0" anchor="t"/>
          <a:lstStyle/>
          <a:p>
            <a:pPr marL="0" indent="0">
              <a:lnSpc>
                <a:spcPts val="5468"/>
              </a:lnSpc>
              <a:buNone/>
            </a:pPr>
            <a:r>
              <a:rPr lang="en-US" sz="4400" b="1" kern="0" spc="-87" dirty="0">
                <a:solidFill>
                  <a:srgbClr val="C577F3"/>
                </a:solidFill>
                <a:latin typeface="Footlight MT Light" panose="0204060206030A020304" pitchFamily="18" charset="0"/>
                <a:ea typeface="adonis-web" pitchFamily="34" charset="-122"/>
                <a:cs typeface="adonis-web" pitchFamily="34" charset="-120"/>
              </a:rPr>
              <a:t>OVERVIEW OF AZURE’S CAPABILITIES :</a:t>
            </a:r>
            <a:endParaRPr lang="en-US" sz="4400" dirty="0">
              <a:solidFill>
                <a:srgbClr val="C577F3"/>
              </a:solidFill>
              <a:latin typeface="Footlight MT Light" panose="0204060206030A020304" pitchFamily="18" charset="0"/>
            </a:endParaRPr>
          </a:p>
        </p:txBody>
      </p:sp>
      <p:pic>
        <p:nvPicPr>
          <p:cNvPr id="5" name="Image 1" descr="preencoded.png"/>
          <p:cNvPicPr>
            <a:picLocks noChangeAspect="1"/>
          </p:cNvPicPr>
          <p:nvPr/>
        </p:nvPicPr>
        <p:blipFill>
          <a:blip r:embed="rId4"/>
          <a:stretch>
            <a:fillRect/>
          </a:stretch>
        </p:blipFill>
        <p:spPr>
          <a:xfrm>
            <a:off x="678002" y="1852065"/>
            <a:ext cx="703491" cy="703491"/>
          </a:xfrm>
          <a:prstGeom prst="rect">
            <a:avLst/>
          </a:prstGeom>
        </p:spPr>
      </p:pic>
      <p:sp>
        <p:nvSpPr>
          <p:cNvPr id="6" name="Text 2"/>
          <p:cNvSpPr/>
          <p:nvPr/>
        </p:nvSpPr>
        <p:spPr>
          <a:xfrm>
            <a:off x="1580766" y="1969495"/>
            <a:ext cx="3215146" cy="549673"/>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Footlight MT Light" panose="0204060206030A020304" pitchFamily="18" charset="0"/>
                <a:ea typeface="adonis-web" pitchFamily="34" charset="-122"/>
                <a:cs typeface="adonis-web" pitchFamily="34" charset="-120"/>
              </a:rPr>
              <a:t>Cloud Computing</a:t>
            </a:r>
            <a:endParaRPr lang="en-US" sz="2187" dirty="0">
              <a:latin typeface="Footlight MT Light" panose="0204060206030A020304" pitchFamily="18" charset="0"/>
            </a:endParaRPr>
          </a:p>
        </p:txBody>
      </p:sp>
      <p:sp>
        <p:nvSpPr>
          <p:cNvPr id="7" name="Text 3"/>
          <p:cNvSpPr/>
          <p:nvPr/>
        </p:nvSpPr>
        <p:spPr>
          <a:xfrm>
            <a:off x="994555" y="2773620"/>
            <a:ext cx="3215146" cy="2250719"/>
          </a:xfrm>
          <a:prstGeom prst="rect">
            <a:avLst/>
          </a:prstGeom>
          <a:noFill/>
          <a:ln/>
        </p:spPr>
        <p:txBody>
          <a:bodyPr wrap="square" rtlCol="0" anchor="t"/>
          <a:lstStyle/>
          <a:p>
            <a:pPr marL="0" indent="0" algn="l">
              <a:lnSpc>
                <a:spcPts val="2799"/>
              </a:lnSpc>
              <a:buNone/>
            </a:pPr>
            <a:r>
              <a:rPr lang="en-US" sz="1750" kern="0" spc="-35" dirty="0">
                <a:solidFill>
                  <a:schemeClr val="tx1">
                    <a:lumMod val="65000"/>
                    <a:lumOff val="35000"/>
                  </a:schemeClr>
                </a:solidFill>
                <a:latin typeface="Footlight MT Light" panose="0204060206030A020304" pitchFamily="18" charset="0"/>
                <a:ea typeface="Source Sans Pro" pitchFamily="34" charset="-122"/>
                <a:cs typeface="Aharoni" panose="02010803020104030203" pitchFamily="2" charset="-79"/>
              </a:rPr>
              <a:t>Azure provides robust cloud computing services for scalable, flexible solutions.</a:t>
            </a:r>
            <a:endParaRPr lang="en-US" sz="1750" dirty="0">
              <a:solidFill>
                <a:schemeClr val="tx1">
                  <a:lumMod val="65000"/>
                  <a:lumOff val="35000"/>
                </a:schemeClr>
              </a:solidFill>
              <a:latin typeface="Footlight MT Light" panose="0204060206030A020304" pitchFamily="18" charset="0"/>
              <a:cs typeface="Aharoni" panose="02010803020104030203" pitchFamily="2" charset="-79"/>
            </a:endParaRPr>
          </a:p>
        </p:txBody>
      </p:sp>
      <p:pic>
        <p:nvPicPr>
          <p:cNvPr id="8" name="Image 2" descr="preencoded.png"/>
          <p:cNvPicPr>
            <a:picLocks noChangeAspect="1"/>
          </p:cNvPicPr>
          <p:nvPr/>
        </p:nvPicPr>
        <p:blipFill>
          <a:blip r:embed="rId5"/>
          <a:stretch>
            <a:fillRect/>
          </a:stretch>
        </p:blipFill>
        <p:spPr>
          <a:xfrm>
            <a:off x="3829776" y="4411971"/>
            <a:ext cx="703491" cy="703491"/>
          </a:xfrm>
          <a:prstGeom prst="rect">
            <a:avLst/>
          </a:prstGeom>
        </p:spPr>
      </p:pic>
      <p:sp>
        <p:nvSpPr>
          <p:cNvPr id="9" name="Text 4"/>
          <p:cNvSpPr/>
          <p:nvPr/>
        </p:nvSpPr>
        <p:spPr>
          <a:xfrm>
            <a:off x="4661083" y="4570112"/>
            <a:ext cx="3215317" cy="549673"/>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Footlight MT Light" panose="0204060206030A020304" pitchFamily="18" charset="0"/>
                <a:ea typeface="adonis-web" pitchFamily="34" charset="-122"/>
                <a:cs typeface="adonis-web" pitchFamily="34" charset="-120"/>
              </a:rPr>
              <a:t>Machine Learning</a:t>
            </a:r>
            <a:endParaRPr lang="en-US" sz="2187" dirty="0">
              <a:latin typeface="Footlight MT Light" panose="0204060206030A020304" pitchFamily="18" charset="0"/>
            </a:endParaRPr>
          </a:p>
        </p:txBody>
      </p:sp>
      <p:sp>
        <p:nvSpPr>
          <p:cNvPr id="10" name="Text 5"/>
          <p:cNvSpPr/>
          <p:nvPr/>
        </p:nvSpPr>
        <p:spPr>
          <a:xfrm>
            <a:off x="4405452" y="5383557"/>
            <a:ext cx="3215317" cy="2250719"/>
          </a:xfrm>
          <a:prstGeom prst="rect">
            <a:avLst/>
          </a:prstGeom>
          <a:noFill/>
          <a:ln/>
        </p:spPr>
        <p:txBody>
          <a:bodyPr wrap="square" rtlCol="0" anchor="t"/>
          <a:lstStyle/>
          <a:p>
            <a:pPr marL="0" indent="0" algn="l">
              <a:lnSpc>
                <a:spcPts val="2799"/>
              </a:lnSpc>
              <a:buNone/>
            </a:pPr>
            <a:r>
              <a:rPr lang="en-US" sz="1750" kern="0" spc="-35" dirty="0">
                <a:solidFill>
                  <a:schemeClr val="tx1">
                    <a:lumMod val="65000"/>
                    <a:lumOff val="35000"/>
                  </a:schemeClr>
                </a:solidFill>
                <a:latin typeface="Footlight MT Light" panose="0204060206030A020304" pitchFamily="18" charset="0"/>
                <a:ea typeface="Source Sans Pro" pitchFamily="34" charset="-122"/>
                <a:cs typeface="Aharoni" panose="02010803020104030203" pitchFamily="2" charset="-79"/>
              </a:rPr>
              <a:t>Azure offers advanced machine learning capabilities for predictive analytics and insights.</a:t>
            </a:r>
            <a:endParaRPr lang="en-US" sz="1750" dirty="0">
              <a:solidFill>
                <a:schemeClr val="tx1">
                  <a:lumMod val="65000"/>
                  <a:lumOff val="35000"/>
                </a:schemeClr>
              </a:solidFill>
              <a:latin typeface="Footlight MT Light" panose="0204060206030A020304" pitchFamily="18" charset="0"/>
              <a:cs typeface="Aharoni" panose="02010803020104030203" pitchFamily="2" charset="-79"/>
            </a:endParaRPr>
          </a:p>
        </p:txBody>
      </p:sp>
      <p:pic>
        <p:nvPicPr>
          <p:cNvPr id="11" name="Image 3" descr="preencoded.png"/>
          <p:cNvPicPr>
            <a:picLocks noChangeAspect="1"/>
          </p:cNvPicPr>
          <p:nvPr/>
        </p:nvPicPr>
        <p:blipFill>
          <a:blip r:embed="rId6"/>
          <a:stretch>
            <a:fillRect/>
          </a:stretch>
        </p:blipFill>
        <p:spPr>
          <a:xfrm>
            <a:off x="6830208" y="1885744"/>
            <a:ext cx="703491" cy="703491"/>
          </a:xfrm>
          <a:prstGeom prst="rect">
            <a:avLst/>
          </a:prstGeom>
        </p:spPr>
      </p:pic>
      <p:sp>
        <p:nvSpPr>
          <p:cNvPr id="12" name="Text 6"/>
          <p:cNvSpPr/>
          <p:nvPr/>
        </p:nvSpPr>
        <p:spPr>
          <a:xfrm>
            <a:off x="7559425" y="2049814"/>
            <a:ext cx="3215146" cy="549673"/>
          </a:xfrm>
          <a:prstGeom prst="rect">
            <a:avLst/>
          </a:prstGeom>
          <a:noFill/>
          <a:ln/>
        </p:spPr>
        <p:txBody>
          <a:bodyPr wrap="none" rtlCol="0" anchor="t"/>
          <a:lstStyle/>
          <a:p>
            <a:pPr marL="0" indent="0" algn="l">
              <a:lnSpc>
                <a:spcPts val="2734"/>
              </a:lnSpc>
              <a:buNone/>
            </a:pPr>
            <a:r>
              <a:rPr lang="en-US" sz="2187" b="1" kern="0" spc="-44" dirty="0">
                <a:solidFill>
                  <a:srgbClr val="FF75D3"/>
                </a:solidFill>
                <a:latin typeface="Footlight MT Light" panose="0204060206030A020304" pitchFamily="18" charset="0"/>
                <a:ea typeface="adonis-web" pitchFamily="34" charset="-122"/>
                <a:cs typeface="adonis-web" pitchFamily="34" charset="-120"/>
              </a:rPr>
              <a:t>Data Security</a:t>
            </a:r>
            <a:endParaRPr lang="en-US" sz="2187" dirty="0">
              <a:latin typeface="Footlight MT Light" panose="0204060206030A020304" pitchFamily="18" charset="0"/>
            </a:endParaRPr>
          </a:p>
        </p:txBody>
      </p:sp>
      <p:sp>
        <p:nvSpPr>
          <p:cNvPr id="13" name="Text 7"/>
          <p:cNvSpPr/>
          <p:nvPr/>
        </p:nvSpPr>
        <p:spPr>
          <a:xfrm>
            <a:off x="7197198" y="2824758"/>
            <a:ext cx="3215146" cy="2250719"/>
          </a:xfrm>
          <a:prstGeom prst="rect">
            <a:avLst/>
          </a:prstGeom>
          <a:noFill/>
          <a:ln/>
        </p:spPr>
        <p:txBody>
          <a:bodyPr wrap="square" rtlCol="0" anchor="t"/>
          <a:lstStyle/>
          <a:p>
            <a:pPr marL="0" indent="0" algn="l">
              <a:lnSpc>
                <a:spcPts val="2799"/>
              </a:lnSpc>
              <a:buNone/>
            </a:pPr>
            <a:r>
              <a:rPr lang="en-US" sz="1750" kern="0" spc="-35" dirty="0">
                <a:solidFill>
                  <a:schemeClr val="tx1">
                    <a:lumMod val="65000"/>
                    <a:lumOff val="35000"/>
                  </a:schemeClr>
                </a:solidFill>
                <a:latin typeface="Footlight MT Light" panose="0204060206030A020304" pitchFamily="18" charset="0"/>
                <a:ea typeface="Source Sans Pro" pitchFamily="34" charset="-122"/>
                <a:cs typeface="Aharoni" panose="02010803020104030203" pitchFamily="2" charset="-79"/>
              </a:rPr>
              <a:t>Azure ensures top-notch data security standards to protect sensitive information.</a:t>
            </a:r>
            <a:endParaRPr lang="en-US" sz="1750" dirty="0">
              <a:solidFill>
                <a:schemeClr val="tx1">
                  <a:lumMod val="65000"/>
                  <a:lumOff val="35000"/>
                </a:schemeClr>
              </a:solidFill>
              <a:latin typeface="Footlight MT Light" panose="0204060206030A020304" pitchFamily="18" charset="0"/>
              <a:cs typeface="Aharoni" panose="02010803020104030203" pitchFamily="2" charset="-79"/>
            </a:endParaRPr>
          </a:p>
        </p:txBody>
      </p:sp>
      <p:pic>
        <p:nvPicPr>
          <p:cNvPr id="14" name="Image 4" descr="preencoded.png"/>
          <p:cNvPicPr>
            <a:picLocks noChangeAspect="1"/>
          </p:cNvPicPr>
          <p:nvPr/>
        </p:nvPicPr>
        <p:blipFill>
          <a:blip r:embed="rId7"/>
          <a:stretch>
            <a:fillRect/>
          </a:stretch>
        </p:blipFill>
        <p:spPr>
          <a:xfrm>
            <a:off x="10019203" y="4371987"/>
            <a:ext cx="703491" cy="703491"/>
          </a:xfrm>
          <a:prstGeom prst="rect">
            <a:avLst/>
          </a:prstGeom>
        </p:spPr>
      </p:pic>
      <p:sp>
        <p:nvSpPr>
          <p:cNvPr id="15" name="Text 8"/>
          <p:cNvSpPr/>
          <p:nvPr/>
        </p:nvSpPr>
        <p:spPr>
          <a:xfrm>
            <a:off x="10831210" y="4525729"/>
            <a:ext cx="3215317" cy="1099347"/>
          </a:xfrm>
          <a:prstGeom prst="rect">
            <a:avLst/>
          </a:prstGeom>
          <a:noFill/>
          <a:ln/>
        </p:spPr>
        <p:txBody>
          <a:bodyPr wrap="square" rtlCol="0" anchor="t"/>
          <a:lstStyle/>
          <a:p>
            <a:pPr marL="0" indent="0" algn="l">
              <a:lnSpc>
                <a:spcPts val="2734"/>
              </a:lnSpc>
              <a:buNone/>
            </a:pPr>
            <a:r>
              <a:rPr lang="en-US" sz="2187" b="1" kern="0" spc="-44" dirty="0">
                <a:solidFill>
                  <a:srgbClr val="FF75D3"/>
                </a:solidFill>
                <a:latin typeface="Footlight MT Light" panose="0204060206030A020304" pitchFamily="18" charset="0"/>
                <a:ea typeface="adonis-web" pitchFamily="34" charset="-122"/>
                <a:cs typeface="adonis-web" pitchFamily="34" charset="-120"/>
              </a:rPr>
              <a:t>Internet of Things (IoT)</a:t>
            </a:r>
            <a:endParaRPr lang="en-US" sz="2187" dirty="0">
              <a:latin typeface="Footlight MT Light" panose="0204060206030A020304" pitchFamily="18" charset="0"/>
            </a:endParaRPr>
          </a:p>
        </p:txBody>
      </p:sp>
      <p:sp>
        <p:nvSpPr>
          <p:cNvPr id="16" name="Text 9"/>
          <p:cNvSpPr/>
          <p:nvPr/>
        </p:nvSpPr>
        <p:spPr>
          <a:xfrm>
            <a:off x="10575579" y="5339173"/>
            <a:ext cx="3215317" cy="2250719"/>
          </a:xfrm>
          <a:prstGeom prst="rect">
            <a:avLst/>
          </a:prstGeom>
          <a:noFill/>
          <a:ln/>
        </p:spPr>
        <p:txBody>
          <a:bodyPr wrap="square" rtlCol="0" anchor="t"/>
          <a:lstStyle/>
          <a:p>
            <a:pPr marL="0" indent="0" algn="l">
              <a:lnSpc>
                <a:spcPts val="2799"/>
              </a:lnSpc>
              <a:buNone/>
            </a:pPr>
            <a:r>
              <a:rPr lang="en-US" sz="1750" kern="0" spc="-35" dirty="0">
                <a:solidFill>
                  <a:schemeClr val="tx1">
                    <a:lumMod val="65000"/>
                    <a:lumOff val="35000"/>
                  </a:schemeClr>
                </a:solidFill>
                <a:latin typeface="Footlight MT Light" panose="0204060206030A020304" pitchFamily="18" charset="0"/>
                <a:ea typeface="Source Sans Pro" pitchFamily="34" charset="-122"/>
                <a:cs typeface="Aharoni" panose="02010803020104030203" pitchFamily="2" charset="-79"/>
              </a:rPr>
              <a:t>Azure supports IoT applications, enabling seamless connectivity and data analysis.</a:t>
            </a:r>
            <a:endParaRPr lang="en-US" sz="1750" dirty="0">
              <a:solidFill>
                <a:schemeClr val="tx1">
                  <a:lumMod val="65000"/>
                  <a:lumOff val="35000"/>
                </a:schemeClr>
              </a:solidFill>
              <a:latin typeface="Footlight MT Light" panose="0204060206030A020304" pitchFamily="18" charset="0"/>
              <a:cs typeface="Aharoni" panose="02010803020104030203" pitchFamily="2" charset="-79"/>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153009" y="523111"/>
            <a:ext cx="374761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Footlight MT Light" panose="0204060206030A020304" pitchFamily="18" charset="0"/>
                <a:ea typeface="adonis-web" pitchFamily="34" charset="-122"/>
                <a:cs typeface="adonis-web" pitchFamily="34" charset="-120"/>
              </a:rPr>
              <a:t>USAGE OF TOOL</a:t>
            </a:r>
            <a:endParaRPr lang="en-US" sz="4374" dirty="0">
              <a:latin typeface="Footlight MT Light" panose="0204060206030A020304" pitchFamily="18" charset="0"/>
            </a:endParaRPr>
          </a:p>
        </p:txBody>
      </p:sp>
      <p:sp>
        <p:nvSpPr>
          <p:cNvPr id="10" name="TextBox 9">
            <a:extLst>
              <a:ext uri="{FF2B5EF4-FFF2-40B4-BE49-F238E27FC236}">
                <a16:creationId xmlns:a16="http://schemas.microsoft.com/office/drawing/2014/main" id="{4F8BBFBC-EBDF-4B1E-708B-E3AC9FF31E28}"/>
              </a:ext>
            </a:extLst>
          </p:cNvPr>
          <p:cNvSpPr txBox="1"/>
          <p:nvPr/>
        </p:nvSpPr>
        <p:spPr>
          <a:xfrm>
            <a:off x="2348388" y="1742792"/>
            <a:ext cx="10500852" cy="5324535"/>
          </a:xfrm>
          <a:prstGeom prst="rect">
            <a:avLst/>
          </a:prstGeom>
          <a:noFill/>
        </p:spPr>
        <p:txBody>
          <a:bodyPr wrap="square">
            <a:spAutoFit/>
          </a:bodyPr>
          <a:lstStyle/>
          <a:p>
            <a:pPr algn="l"/>
            <a:r>
              <a:rPr lang="en-US" sz="2000" b="0" i="0" dirty="0">
                <a:solidFill>
                  <a:schemeClr val="tx1">
                    <a:lumMod val="65000"/>
                    <a:lumOff val="35000"/>
                  </a:schemeClr>
                </a:solidFill>
                <a:effectLst/>
                <a:latin typeface="Footlight MT Light" panose="0204060206030A020304" pitchFamily="18" charset="0"/>
                <a:cs typeface="Aharoni" panose="02010803020104030203" pitchFamily="2" charset="-79"/>
              </a:rPr>
              <a:t>In this project, Azure provides a robust framework for implementing Optical Character Recognition (OCR) technology, which forms the backbone of the "Picture to Text" application. Specifically, Azure's Computer Vision API offers powerful capabilities for extracting text from images with high accuracy and efficiency.</a:t>
            </a:r>
          </a:p>
          <a:p>
            <a:pPr algn="l"/>
            <a:endParaRPr lang="en-US" sz="2000" b="0" i="0" dirty="0">
              <a:solidFill>
                <a:schemeClr val="tx1">
                  <a:lumMod val="65000"/>
                  <a:lumOff val="35000"/>
                </a:schemeClr>
              </a:solidFill>
              <a:effectLst/>
              <a:latin typeface="Footlight MT Light" panose="0204060206030A020304" pitchFamily="18" charset="0"/>
              <a:cs typeface="Aharoni" panose="02010803020104030203" pitchFamily="2" charset="-79"/>
            </a:endParaRPr>
          </a:p>
          <a:p>
            <a:pPr algn="l"/>
            <a:r>
              <a:rPr lang="en-US" sz="2000" b="0" i="0" dirty="0">
                <a:solidFill>
                  <a:schemeClr val="tx1">
                    <a:lumMod val="65000"/>
                    <a:lumOff val="35000"/>
                  </a:schemeClr>
                </a:solidFill>
                <a:effectLst/>
                <a:latin typeface="Footlight MT Light" panose="0204060206030A020304" pitchFamily="18" charset="0"/>
                <a:cs typeface="Aharoni" panose="02010803020104030203" pitchFamily="2" charset="-79"/>
              </a:rPr>
              <a:t>By leveraging Azure's OCR tool, the application can seamlessly analyze visual content, detect text within images, and convert it into machine-readable format. Azure's infrastructure ensures reliability and scalability, enabling the application to handle a diverse range of image sources and processing requirements.</a:t>
            </a:r>
          </a:p>
          <a:p>
            <a:pPr algn="l"/>
            <a:r>
              <a:rPr lang="en-US" sz="2000" b="0" i="0" dirty="0">
                <a:solidFill>
                  <a:schemeClr val="tx1">
                    <a:lumMod val="65000"/>
                    <a:lumOff val="35000"/>
                  </a:schemeClr>
                </a:solidFill>
                <a:effectLst/>
                <a:latin typeface="Footlight MT Light" panose="0204060206030A020304" pitchFamily="18" charset="0"/>
                <a:cs typeface="Aharoni" panose="02010803020104030203" pitchFamily="2" charset="-79"/>
              </a:rPr>
              <a:t>Furthermore, Azure's cloud services provide seamless integration with the application, allowing for easy deployment, management, and scalability as per user demands. This ensures that the "Picture to Text" application can efficiently handle varying workloads and user demands while maintaining optimal performance.</a:t>
            </a:r>
          </a:p>
          <a:p>
            <a:pPr algn="l"/>
            <a:endParaRPr lang="en-US" sz="2000" b="0" i="0" dirty="0">
              <a:solidFill>
                <a:schemeClr val="tx1">
                  <a:lumMod val="65000"/>
                  <a:lumOff val="35000"/>
                </a:schemeClr>
              </a:solidFill>
              <a:effectLst/>
              <a:latin typeface="Footlight MT Light" panose="0204060206030A020304" pitchFamily="18" charset="0"/>
              <a:cs typeface="Aharoni" panose="02010803020104030203" pitchFamily="2" charset="-79"/>
            </a:endParaRPr>
          </a:p>
          <a:p>
            <a:pPr algn="l"/>
            <a:r>
              <a:rPr lang="en-US" sz="2000" b="0" i="0" dirty="0">
                <a:solidFill>
                  <a:schemeClr val="tx1">
                    <a:lumMod val="65000"/>
                    <a:lumOff val="35000"/>
                  </a:schemeClr>
                </a:solidFill>
                <a:effectLst/>
                <a:latin typeface="Footlight MT Light" panose="0204060206030A020304" pitchFamily="18" charset="0"/>
                <a:cs typeface="Aharoni" panose="02010803020104030203" pitchFamily="2" charset="-79"/>
              </a:rPr>
              <a:t>Overall, the usage of Azure's OCR tool in this project significantly enhances the application's functionality, reliability, and scalability, making it a powerful solution for converting images into editable text.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97ABD-BDAA-BB68-80A8-E4E4861C65F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D1EE9E7-7A2A-0763-31D3-996FFCF576D3}"/>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A126914-6BD8-44E9-DC3E-EAC7040BEF4F}"/>
              </a:ext>
            </a:extLst>
          </p:cNvPr>
          <p:cNvSpPr/>
          <p:nvPr/>
        </p:nvSpPr>
        <p:spPr>
          <a:xfrm>
            <a:off x="0" y="0"/>
            <a:ext cx="14630400" cy="8229600"/>
          </a:xfrm>
          <a:prstGeom prst="rect">
            <a:avLst/>
          </a:prstGeom>
          <a:solidFill>
            <a:srgbClr val="FFFFFF">
              <a:alpha val="75000"/>
            </a:srgbClr>
          </a:solidFill>
          <a:ln/>
        </p:spPr>
      </p:sp>
      <p:sp>
        <p:nvSpPr>
          <p:cNvPr id="4" name="Text 1">
            <a:extLst>
              <a:ext uri="{FF2B5EF4-FFF2-40B4-BE49-F238E27FC236}">
                <a16:creationId xmlns:a16="http://schemas.microsoft.com/office/drawing/2014/main" id="{C8C0BA5E-AD65-3972-7D25-4B326F0FABC6}"/>
              </a:ext>
            </a:extLst>
          </p:cNvPr>
          <p:cNvSpPr/>
          <p:nvPr/>
        </p:nvSpPr>
        <p:spPr>
          <a:xfrm>
            <a:off x="425422" y="468641"/>
            <a:ext cx="374761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Footlight MT Light" panose="0204060206030A020304" pitchFamily="18" charset="0"/>
                <a:ea typeface="adonis-web" pitchFamily="34" charset="-122"/>
              </a:rPr>
              <a:t>REPORTED LITERATURE</a:t>
            </a:r>
            <a:endParaRPr lang="en-US" sz="4374" dirty="0">
              <a:latin typeface="Footlight MT Light" panose="0204060206030A020304" pitchFamily="18" charset="0"/>
            </a:endParaRPr>
          </a:p>
        </p:txBody>
      </p:sp>
      <p:sp>
        <p:nvSpPr>
          <p:cNvPr id="10" name="TextBox 9">
            <a:extLst>
              <a:ext uri="{FF2B5EF4-FFF2-40B4-BE49-F238E27FC236}">
                <a16:creationId xmlns:a16="http://schemas.microsoft.com/office/drawing/2014/main" id="{A465C701-2DFD-27BA-8C18-CE780384E90E}"/>
              </a:ext>
            </a:extLst>
          </p:cNvPr>
          <p:cNvSpPr txBox="1"/>
          <p:nvPr/>
        </p:nvSpPr>
        <p:spPr>
          <a:xfrm>
            <a:off x="1052052" y="1631654"/>
            <a:ext cx="12958916" cy="5632311"/>
          </a:xfrm>
          <a:prstGeom prst="rect">
            <a:avLst/>
          </a:prstGeom>
          <a:noFill/>
        </p:spPr>
        <p:txBody>
          <a:bodyPr wrap="square">
            <a:spAutoFit/>
          </a:bodyPr>
          <a:lstStyle/>
          <a:p>
            <a:pPr algn="l"/>
            <a:r>
              <a:rPr lang="en-US" sz="2000" b="1" i="0" dirty="0">
                <a:solidFill>
                  <a:schemeClr val="tx1">
                    <a:lumMod val="75000"/>
                    <a:lumOff val="25000"/>
                  </a:schemeClr>
                </a:solidFill>
                <a:effectLst/>
                <a:latin typeface="Footlight MT Light" panose="0204060206030A020304" pitchFamily="18" charset="0"/>
              </a:rPr>
              <a:t>Benjamin Z. Yao et al. [1]:</a:t>
            </a:r>
            <a:r>
              <a:rPr lang="en-US" sz="2000" b="0" i="0" dirty="0">
                <a:solidFill>
                  <a:schemeClr val="tx1">
                    <a:lumMod val="75000"/>
                    <a:lumOff val="25000"/>
                  </a:schemeClr>
                </a:solidFill>
                <a:effectLst/>
                <a:latin typeface="Footlight MT Light" panose="0204060206030A020304" pitchFamily="18" charset="0"/>
              </a:rPr>
              <a:t> Proposed a framework for image parsing to text description, which involves generating textual descriptions for images and videos. The framework computes a parse graph representing the most probable interpretations of an input image, including scene decomposition and parts covering all pixels.</a:t>
            </a:r>
          </a:p>
          <a:p>
            <a:pPr algn="l"/>
            <a:endParaRPr lang="en-US" sz="2000" b="0" i="0" dirty="0">
              <a:solidFill>
                <a:schemeClr val="tx1">
                  <a:lumMod val="75000"/>
                  <a:lumOff val="25000"/>
                </a:schemeClr>
              </a:solidFill>
              <a:effectLst/>
              <a:latin typeface="Footlight MT Light" panose="0204060206030A020304" pitchFamily="18" charset="0"/>
            </a:endParaRPr>
          </a:p>
          <a:p>
            <a:pPr algn="l"/>
            <a:r>
              <a:rPr lang="en-US" sz="2000" b="1" i="0" dirty="0">
                <a:solidFill>
                  <a:schemeClr val="tx1">
                    <a:lumMod val="75000"/>
                    <a:lumOff val="25000"/>
                  </a:schemeClr>
                </a:solidFill>
                <a:effectLst/>
                <a:latin typeface="Footlight MT Light" panose="0204060206030A020304" pitchFamily="18" charset="0"/>
              </a:rPr>
              <a:t>Yi-Ren Yeh et al. [7]:</a:t>
            </a:r>
            <a:r>
              <a:rPr lang="en-US" sz="2000" b="0" i="0" dirty="0">
                <a:solidFill>
                  <a:schemeClr val="tx1">
                    <a:lumMod val="75000"/>
                    <a:lumOff val="25000"/>
                  </a:schemeClr>
                </a:solidFill>
                <a:effectLst/>
                <a:latin typeface="Footlight MT Light" panose="0204060206030A020304" pitchFamily="18" charset="0"/>
              </a:rPr>
              <a:t> Introduced a domain adaptation approach for cross-domain pattern recognition problems, where data and features collected from different domains need to be processed and recognized.</a:t>
            </a:r>
          </a:p>
          <a:p>
            <a:pPr algn="l"/>
            <a:endParaRPr lang="en-US" sz="2000" b="0" i="0" dirty="0">
              <a:solidFill>
                <a:schemeClr val="tx1">
                  <a:lumMod val="75000"/>
                  <a:lumOff val="25000"/>
                </a:schemeClr>
              </a:solidFill>
              <a:effectLst/>
              <a:latin typeface="Footlight MT Light" panose="0204060206030A020304" pitchFamily="18" charset="0"/>
            </a:endParaRPr>
          </a:p>
          <a:p>
            <a:pPr algn="l"/>
            <a:r>
              <a:rPr lang="en-US" sz="2000" b="1" i="0" dirty="0">
                <a:solidFill>
                  <a:schemeClr val="tx1">
                    <a:lumMod val="75000"/>
                    <a:lumOff val="25000"/>
                  </a:schemeClr>
                </a:solidFill>
                <a:effectLst/>
                <a:latin typeface="Footlight MT Light" panose="0204060206030A020304" pitchFamily="18" charset="0"/>
              </a:rPr>
              <a:t>S. Shahnawaz Ahmed et al. [8]:</a:t>
            </a:r>
            <a:r>
              <a:rPr lang="en-US" sz="2000" b="0" i="0" dirty="0">
                <a:solidFill>
                  <a:schemeClr val="tx1">
                    <a:lumMod val="75000"/>
                    <a:lumOff val="25000"/>
                  </a:schemeClr>
                </a:solidFill>
                <a:effectLst/>
                <a:latin typeface="Footlight MT Light" panose="0204060206030A020304" pitchFamily="18" charset="0"/>
              </a:rPr>
              <a:t> Presented a model for image-to-text conversion specifically for electricity meter reading. The process involves capturing an image of the meter, preprocessing steps like conversion to black and white, thresholding, and component removal, leading to the conversion of the image into text.</a:t>
            </a:r>
          </a:p>
          <a:p>
            <a:pPr algn="l"/>
            <a:endParaRPr lang="en-US" sz="2000" b="0" i="0" dirty="0">
              <a:solidFill>
                <a:schemeClr val="tx1">
                  <a:lumMod val="75000"/>
                  <a:lumOff val="25000"/>
                </a:schemeClr>
              </a:solidFill>
              <a:effectLst/>
              <a:latin typeface="Footlight MT Light" panose="0204060206030A020304" pitchFamily="18" charset="0"/>
            </a:endParaRPr>
          </a:p>
          <a:p>
            <a:pPr algn="l"/>
            <a:r>
              <a:rPr lang="en-US" sz="2000" b="1" i="0" dirty="0">
                <a:solidFill>
                  <a:schemeClr val="tx1">
                    <a:lumMod val="75000"/>
                    <a:lumOff val="25000"/>
                  </a:schemeClr>
                </a:solidFill>
                <a:effectLst/>
                <a:latin typeface="Footlight MT Light" panose="0204060206030A020304" pitchFamily="18" charset="0"/>
              </a:rPr>
              <a:t>Fan-</a:t>
            </a:r>
            <a:r>
              <a:rPr lang="en-US" sz="2000" b="1" i="0" dirty="0" err="1">
                <a:solidFill>
                  <a:schemeClr val="tx1">
                    <a:lumMod val="75000"/>
                    <a:lumOff val="25000"/>
                  </a:schemeClr>
                </a:solidFill>
                <a:effectLst/>
                <a:latin typeface="Footlight MT Light" panose="0204060206030A020304" pitchFamily="18" charset="0"/>
              </a:rPr>
              <a:t>Chieh</a:t>
            </a:r>
            <a:r>
              <a:rPr lang="en-US" sz="2000" b="1" i="0" dirty="0">
                <a:solidFill>
                  <a:schemeClr val="tx1">
                    <a:lumMod val="75000"/>
                    <a:lumOff val="25000"/>
                  </a:schemeClr>
                </a:solidFill>
                <a:effectLst/>
                <a:latin typeface="Footlight MT Light" panose="0204060206030A020304" pitchFamily="18" charset="0"/>
              </a:rPr>
              <a:t> Cheng et al. [10]:</a:t>
            </a:r>
            <a:r>
              <a:rPr lang="en-US" sz="2000" b="0" i="0" dirty="0">
                <a:solidFill>
                  <a:schemeClr val="tx1">
                    <a:lumMod val="75000"/>
                    <a:lumOff val="25000"/>
                  </a:schemeClr>
                </a:solidFill>
                <a:effectLst/>
                <a:latin typeface="Footlight MT Light" panose="0204060206030A020304" pitchFamily="18" charset="0"/>
              </a:rPr>
              <a:t> Proposed a technique for background model elimination from video sequences to detect foreground objects. They classified motion detection approaches into temporal flow, optical flow, and background subtraction methods.</a:t>
            </a:r>
          </a:p>
          <a:p>
            <a:pPr algn="l"/>
            <a:endParaRPr lang="en-US" sz="2000" b="0" i="0" dirty="0">
              <a:solidFill>
                <a:schemeClr val="tx1">
                  <a:lumMod val="75000"/>
                  <a:lumOff val="25000"/>
                </a:schemeClr>
              </a:solidFill>
              <a:effectLst/>
              <a:latin typeface="Footlight MT Light" panose="0204060206030A020304" pitchFamily="18" charset="0"/>
            </a:endParaRPr>
          </a:p>
          <a:p>
            <a:pPr algn="l"/>
            <a:r>
              <a:rPr lang="en-US" sz="2000" b="1" i="0" dirty="0" err="1">
                <a:solidFill>
                  <a:schemeClr val="tx1">
                    <a:lumMod val="75000"/>
                    <a:lumOff val="25000"/>
                  </a:schemeClr>
                </a:solidFill>
                <a:effectLst/>
                <a:latin typeface="Footlight MT Light" panose="0204060206030A020304" pitchFamily="18" charset="0"/>
              </a:rPr>
              <a:t>Iasonas</a:t>
            </a:r>
            <a:r>
              <a:rPr lang="en-US" sz="2000" b="1" i="0" dirty="0">
                <a:solidFill>
                  <a:schemeClr val="tx1">
                    <a:lumMod val="75000"/>
                    <a:lumOff val="25000"/>
                  </a:schemeClr>
                </a:solidFill>
                <a:effectLst/>
                <a:latin typeface="Footlight MT Light" panose="0204060206030A020304" pitchFamily="18" charset="0"/>
              </a:rPr>
              <a:t> Kokkinos and Petros Maragos [11]:</a:t>
            </a:r>
            <a:r>
              <a:rPr lang="en-US" sz="2000" b="0" i="0" dirty="0">
                <a:solidFill>
                  <a:schemeClr val="tx1">
                    <a:lumMod val="75000"/>
                    <a:lumOff val="25000"/>
                  </a:schemeClr>
                </a:solidFill>
                <a:effectLst/>
                <a:latin typeface="Footlight MT Light" panose="0204060206030A020304" pitchFamily="18" charset="0"/>
              </a:rPr>
              <a:t> Formulated the interaction between image segmentation and object recognition using the Expectation-Maximization (EM) algorithm. Their approach involves iteratively segmenting an image and reconstructing it in terms of objects using Active Appearance Models (AAMs).</a:t>
            </a:r>
          </a:p>
        </p:txBody>
      </p:sp>
    </p:spTree>
    <p:extLst>
      <p:ext uri="{BB962C8B-B14F-4D97-AF65-F5344CB8AC3E}">
        <p14:creationId xmlns:p14="http://schemas.microsoft.com/office/powerpoint/2010/main" val="265662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AB5FA-993C-3F75-2F8C-B04C89DB40C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9FE96C6-8DC9-FD89-BBEF-5AEBCBD800A3}"/>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C6E0E02-0C82-1D8C-FFE9-9DE674574B44}"/>
              </a:ext>
            </a:extLst>
          </p:cNvPr>
          <p:cNvSpPr/>
          <p:nvPr/>
        </p:nvSpPr>
        <p:spPr>
          <a:xfrm>
            <a:off x="0" y="0"/>
            <a:ext cx="14630400" cy="8229600"/>
          </a:xfrm>
          <a:prstGeom prst="rect">
            <a:avLst/>
          </a:prstGeom>
          <a:solidFill>
            <a:srgbClr val="FFFFFF">
              <a:alpha val="75000"/>
            </a:srgbClr>
          </a:solidFill>
          <a:ln/>
        </p:spPr>
      </p:sp>
      <p:sp>
        <p:nvSpPr>
          <p:cNvPr id="4" name="Text 1">
            <a:extLst>
              <a:ext uri="{FF2B5EF4-FFF2-40B4-BE49-F238E27FC236}">
                <a16:creationId xmlns:a16="http://schemas.microsoft.com/office/drawing/2014/main" id="{19D6A3FA-E4B9-A7C4-BE59-A82F32D8C4A6}"/>
              </a:ext>
            </a:extLst>
          </p:cNvPr>
          <p:cNvSpPr/>
          <p:nvPr/>
        </p:nvSpPr>
        <p:spPr>
          <a:xfrm>
            <a:off x="425422" y="818069"/>
            <a:ext cx="374761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Footlight MT Light" panose="0204060206030A020304" pitchFamily="18" charset="0"/>
                <a:ea typeface="adonis-web" pitchFamily="34" charset="-122"/>
              </a:rPr>
              <a:t>OBJECTIVES :</a:t>
            </a:r>
            <a:endParaRPr lang="en-US" sz="4374" dirty="0">
              <a:latin typeface="Footlight MT Light" panose="0204060206030A020304" pitchFamily="18" charset="0"/>
            </a:endParaRPr>
          </a:p>
        </p:txBody>
      </p:sp>
      <p:sp>
        <p:nvSpPr>
          <p:cNvPr id="10" name="TextBox 9">
            <a:extLst>
              <a:ext uri="{FF2B5EF4-FFF2-40B4-BE49-F238E27FC236}">
                <a16:creationId xmlns:a16="http://schemas.microsoft.com/office/drawing/2014/main" id="{3E2CE49F-3FF6-0112-2B42-7EE282675563}"/>
              </a:ext>
            </a:extLst>
          </p:cNvPr>
          <p:cNvSpPr txBox="1"/>
          <p:nvPr/>
        </p:nvSpPr>
        <p:spPr>
          <a:xfrm>
            <a:off x="1052052" y="1739809"/>
            <a:ext cx="12958916" cy="5324535"/>
          </a:xfrm>
          <a:prstGeom prst="rect">
            <a:avLst/>
          </a:prstGeom>
          <a:noFill/>
        </p:spPr>
        <p:txBody>
          <a:bodyPr wrap="square">
            <a:spAutoFit/>
          </a:bodyPr>
          <a:lstStyle/>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solidFill>
                  <a:schemeClr val="tx1">
                    <a:lumMod val="75000"/>
                    <a:lumOff val="25000"/>
                  </a:schemeClr>
                </a:solidFill>
                <a:effectLst/>
                <a:latin typeface="Footlight MT Light" panose="0204060206030A020304" pitchFamily="18" charset="0"/>
              </a:rPr>
              <a:t>Image Parsing and Text Description Generation : Develop a framework for parsing images and generating descriptive text representations.</a:t>
            </a:r>
          </a:p>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solidFill>
                  <a:schemeClr val="tx1">
                    <a:lumMod val="75000"/>
                    <a:lumOff val="25000"/>
                  </a:schemeClr>
                </a:solidFill>
                <a:effectLst/>
                <a:latin typeface="Footlight MT Light" panose="0204060206030A020304" pitchFamily="18" charset="0"/>
              </a:rPr>
              <a:t>Domain Adaptation for Pattern Recognition : Investigate approaches for adapting pattern recognition models across different domains.</a:t>
            </a:r>
          </a:p>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solidFill>
                  <a:schemeClr val="tx1">
                    <a:lumMod val="75000"/>
                    <a:lumOff val="25000"/>
                  </a:schemeClr>
                </a:solidFill>
                <a:effectLst/>
                <a:latin typeface="Footlight MT Light" panose="0204060206030A020304" pitchFamily="18" charset="0"/>
              </a:rPr>
              <a:t>Image-to-Text Conversion : Create a model for converting images into text, facilitating document digitization.</a:t>
            </a:r>
          </a:p>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solidFill>
                  <a:schemeClr val="tx1">
                    <a:lumMod val="75000"/>
                    <a:lumOff val="25000"/>
                  </a:schemeClr>
                </a:solidFill>
                <a:effectLst/>
                <a:latin typeface="Footlight MT Light" panose="0204060206030A020304" pitchFamily="18" charset="0"/>
              </a:rPr>
              <a:t>Background Model Elimination and Object Detection : Develop methods for eliminating background models and detecting foreground objects in video.</a:t>
            </a:r>
          </a:p>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solidFill>
                  <a:schemeClr val="tx1">
                    <a:lumMod val="75000"/>
                    <a:lumOff val="25000"/>
                  </a:schemeClr>
                </a:solidFill>
                <a:effectLst/>
                <a:latin typeface="Footlight MT Light" panose="0204060206030A020304" pitchFamily="18" charset="0"/>
              </a:rPr>
              <a:t>Interaction between Image Segmentation and Object Recognition : Formulate algorithms for segmenting images into objects and improving object recognition accuracy.</a:t>
            </a:r>
          </a:p>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solidFill>
                  <a:schemeClr val="tx1">
                    <a:lumMod val="75000"/>
                    <a:lumOff val="25000"/>
                  </a:schemeClr>
                </a:solidFill>
                <a:effectLst/>
                <a:latin typeface="Footlight MT Light" panose="0204060206030A020304" pitchFamily="18" charset="0"/>
              </a:rPr>
              <a:t>Real-time Object Recognition and Tracking for Mobile Augmented Reality : Address challenges in real-time object recognition and tracking for mobile augmented reality applications.</a:t>
            </a:r>
            <a:endParaRPr lang="en-US" sz="2000" b="0" i="0" dirty="0">
              <a:solidFill>
                <a:schemeClr val="tx1">
                  <a:lumMod val="75000"/>
                  <a:lumOff val="25000"/>
                </a:schemeClr>
              </a:solidFill>
              <a:effectLst/>
              <a:latin typeface="Footlight MT Light" panose="0204060206030A020304" pitchFamily="18" charset="0"/>
            </a:endParaRPr>
          </a:p>
        </p:txBody>
      </p:sp>
    </p:spTree>
    <p:extLst>
      <p:ext uri="{BB962C8B-B14F-4D97-AF65-F5344CB8AC3E}">
        <p14:creationId xmlns:p14="http://schemas.microsoft.com/office/powerpoint/2010/main" val="111113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40DD9-576D-A060-0904-F545E00F192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8FF24E0-BA2E-B5D8-40F5-137B10F39C4F}"/>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0ECAE0C-9EB9-B61A-12D3-1ADC47632304}"/>
              </a:ext>
            </a:extLst>
          </p:cNvPr>
          <p:cNvSpPr/>
          <p:nvPr/>
        </p:nvSpPr>
        <p:spPr>
          <a:xfrm>
            <a:off x="0" y="0"/>
            <a:ext cx="14630400" cy="8229600"/>
          </a:xfrm>
          <a:prstGeom prst="rect">
            <a:avLst/>
          </a:prstGeom>
          <a:solidFill>
            <a:srgbClr val="FFFFFF">
              <a:alpha val="75000"/>
            </a:srgbClr>
          </a:solidFill>
          <a:ln/>
        </p:spPr>
      </p:sp>
      <p:sp>
        <p:nvSpPr>
          <p:cNvPr id="4" name="Text 1">
            <a:extLst>
              <a:ext uri="{FF2B5EF4-FFF2-40B4-BE49-F238E27FC236}">
                <a16:creationId xmlns:a16="http://schemas.microsoft.com/office/drawing/2014/main" id="{40E1250B-61FB-AB1D-E3A7-0EC814554240}"/>
              </a:ext>
            </a:extLst>
          </p:cNvPr>
          <p:cNvSpPr/>
          <p:nvPr/>
        </p:nvSpPr>
        <p:spPr>
          <a:xfrm>
            <a:off x="425422" y="535142"/>
            <a:ext cx="3747611"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Footlight MT Light" panose="0204060206030A020304" pitchFamily="18" charset="0"/>
                <a:ea typeface="adonis-web" pitchFamily="34" charset="-122"/>
              </a:rPr>
              <a:t>ALGORITHM :</a:t>
            </a:r>
            <a:endParaRPr lang="en-US" sz="4374" dirty="0">
              <a:latin typeface="Footlight MT Light" panose="0204060206030A020304" pitchFamily="18" charset="0"/>
            </a:endParaRPr>
          </a:p>
        </p:txBody>
      </p:sp>
      <p:sp>
        <p:nvSpPr>
          <p:cNvPr id="10" name="TextBox 9">
            <a:extLst>
              <a:ext uri="{FF2B5EF4-FFF2-40B4-BE49-F238E27FC236}">
                <a16:creationId xmlns:a16="http://schemas.microsoft.com/office/drawing/2014/main" id="{29E4E694-CAA7-2AE6-B892-12CE0DD26FFC}"/>
              </a:ext>
            </a:extLst>
          </p:cNvPr>
          <p:cNvSpPr txBox="1"/>
          <p:nvPr/>
        </p:nvSpPr>
        <p:spPr>
          <a:xfrm>
            <a:off x="1052052" y="1661151"/>
            <a:ext cx="12958916" cy="5632311"/>
          </a:xfrm>
          <a:prstGeom prst="rect">
            <a:avLst/>
          </a:prstGeom>
          <a:noFill/>
        </p:spPr>
        <p:txBody>
          <a:bodyPr wrap="square">
            <a:spAutoFit/>
          </a:bodyPr>
          <a:lstStyle/>
          <a:p>
            <a:pPr algn="l"/>
            <a:r>
              <a:rPr lang="en-US" sz="2000" b="1" i="0" dirty="0">
                <a:effectLst/>
                <a:latin typeface="Footlight MT Light" panose="0204060206030A020304" pitchFamily="18" charset="0"/>
              </a:rPr>
              <a:t>Initialize Form and Components : </a:t>
            </a:r>
            <a:r>
              <a:rPr lang="en-US" sz="2000" b="1" i="0" dirty="0">
                <a:solidFill>
                  <a:schemeClr val="tx1">
                    <a:lumMod val="75000"/>
                    <a:lumOff val="25000"/>
                  </a:schemeClr>
                </a:solidFill>
                <a:effectLst/>
                <a:latin typeface="Footlight MT Light" panose="0204060206030A020304" pitchFamily="18" charset="0"/>
              </a:rPr>
              <a:t>The `Form1` class is initialized, which represents the main form of the application. The form includes a picture box (`pictureBox1`) to display images and a rich text box (`richTextBox1`) to display the extracted text.</a:t>
            </a:r>
          </a:p>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effectLst/>
                <a:latin typeface="Footlight MT Light" panose="0204060206030A020304" pitchFamily="18" charset="0"/>
              </a:rPr>
              <a:t>Load Image : </a:t>
            </a:r>
            <a:r>
              <a:rPr lang="en-US" sz="2000" b="1" i="0" dirty="0">
                <a:solidFill>
                  <a:schemeClr val="tx1">
                    <a:lumMod val="75000"/>
                    <a:lumOff val="25000"/>
                  </a:schemeClr>
                </a:solidFill>
                <a:effectLst/>
                <a:latin typeface="Footlight MT Light" panose="0204060206030A020304" pitchFamily="18" charset="0"/>
              </a:rPr>
              <a:t>When the user clicks on "Browse" (`button1_Click`), an </a:t>
            </a:r>
            <a:r>
              <a:rPr lang="en-US" sz="2000" b="1" i="0" dirty="0" err="1">
                <a:solidFill>
                  <a:schemeClr val="tx1">
                    <a:lumMod val="75000"/>
                    <a:lumOff val="25000"/>
                  </a:schemeClr>
                </a:solidFill>
                <a:effectLst/>
                <a:latin typeface="Footlight MT Light" panose="0204060206030A020304" pitchFamily="18" charset="0"/>
              </a:rPr>
              <a:t>OpenFileDialog</a:t>
            </a:r>
            <a:r>
              <a:rPr lang="en-US" sz="2000" b="1" i="0" dirty="0">
                <a:solidFill>
                  <a:schemeClr val="tx1">
                    <a:lumMod val="75000"/>
                    <a:lumOff val="25000"/>
                  </a:schemeClr>
                </a:solidFill>
                <a:effectLst/>
                <a:latin typeface="Footlight MT Light" panose="0204060206030A020304" pitchFamily="18" charset="0"/>
              </a:rPr>
              <a:t> (`</a:t>
            </a:r>
            <a:r>
              <a:rPr lang="en-US" sz="2000" b="1" i="0" dirty="0" err="1">
                <a:solidFill>
                  <a:schemeClr val="tx1">
                    <a:lumMod val="75000"/>
                    <a:lumOff val="25000"/>
                  </a:schemeClr>
                </a:solidFill>
                <a:effectLst/>
                <a:latin typeface="Footlight MT Light" panose="0204060206030A020304" pitchFamily="18" charset="0"/>
              </a:rPr>
              <a:t>ofd</a:t>
            </a:r>
            <a:r>
              <a:rPr lang="en-US" sz="2000" b="1" i="0" dirty="0">
                <a:solidFill>
                  <a:schemeClr val="tx1">
                    <a:lumMod val="75000"/>
                    <a:lumOff val="25000"/>
                  </a:schemeClr>
                </a:solidFill>
                <a:effectLst/>
                <a:latin typeface="Footlight MT Light" panose="0204060206030A020304" pitchFamily="18" charset="0"/>
              </a:rPr>
              <a:t>`) is shown to allow the user to select an image file. Upon selection, the image is loaded into the picture box (`pictureBox1.ImageLocation`).</a:t>
            </a:r>
          </a:p>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effectLst/>
                <a:latin typeface="Footlight MT Light" panose="0204060206030A020304" pitchFamily="18" charset="0"/>
              </a:rPr>
              <a:t>Analyze Image : </a:t>
            </a:r>
            <a:r>
              <a:rPr lang="en-US" sz="2000" b="1" i="0" dirty="0">
                <a:solidFill>
                  <a:schemeClr val="tx1">
                    <a:lumMod val="75000"/>
                    <a:lumOff val="25000"/>
                  </a:schemeClr>
                </a:solidFill>
                <a:effectLst/>
                <a:latin typeface="Footlight MT Light" panose="0204060206030A020304" pitchFamily="18" charset="0"/>
              </a:rPr>
              <a:t>When the user clicks on "Extract Text" (`button2_Click`), the code retrieves the endpoint and key for accessing the Azure Form Recognizer service. It then initializes a `</a:t>
            </a:r>
            <a:r>
              <a:rPr lang="en-US" sz="2000" b="1" i="0" dirty="0" err="1">
                <a:solidFill>
                  <a:schemeClr val="tx1">
                    <a:lumMod val="75000"/>
                    <a:lumOff val="25000"/>
                  </a:schemeClr>
                </a:solidFill>
                <a:effectLst/>
                <a:latin typeface="Footlight MT Light" panose="0204060206030A020304" pitchFamily="18" charset="0"/>
              </a:rPr>
              <a:t>DocumentAnalysisClient</a:t>
            </a:r>
            <a:r>
              <a:rPr lang="en-US" sz="2000" b="1" i="0" dirty="0">
                <a:solidFill>
                  <a:schemeClr val="tx1">
                    <a:lumMod val="75000"/>
                    <a:lumOff val="25000"/>
                  </a:schemeClr>
                </a:solidFill>
                <a:effectLst/>
                <a:latin typeface="Footlight MT Light" panose="0204060206030A020304" pitchFamily="18" charset="0"/>
              </a:rPr>
              <a:t>` with these credentials.</a:t>
            </a:r>
          </a:p>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effectLst/>
                <a:latin typeface="Footlight MT Light" panose="0204060206030A020304" pitchFamily="18" charset="0"/>
              </a:rPr>
              <a:t>Analyze Document : </a:t>
            </a:r>
            <a:r>
              <a:rPr lang="en-US" sz="2000" b="1" i="0" dirty="0">
                <a:solidFill>
                  <a:schemeClr val="tx1">
                    <a:lumMod val="75000"/>
                    <a:lumOff val="25000"/>
                  </a:schemeClr>
                </a:solidFill>
                <a:effectLst/>
                <a:latin typeface="Footlight MT Light" panose="0204060206030A020304" pitchFamily="18" charset="0"/>
              </a:rPr>
              <a:t>The selected image file is opened as a stream (`Stream </a:t>
            </a:r>
            <a:r>
              <a:rPr lang="en-US" sz="2000" b="1" i="0" dirty="0" err="1">
                <a:solidFill>
                  <a:schemeClr val="tx1">
                    <a:lumMod val="75000"/>
                    <a:lumOff val="25000"/>
                  </a:schemeClr>
                </a:solidFill>
                <a:effectLst/>
                <a:latin typeface="Footlight MT Light" panose="0204060206030A020304" pitchFamily="18" charset="0"/>
              </a:rPr>
              <a:t>fileStream</a:t>
            </a:r>
            <a:r>
              <a:rPr lang="en-US" sz="2000" b="1" i="0" dirty="0">
                <a:solidFill>
                  <a:schemeClr val="tx1">
                    <a:lumMod val="75000"/>
                    <a:lumOff val="25000"/>
                  </a:schemeClr>
                </a:solidFill>
                <a:effectLst/>
                <a:latin typeface="Footlight MT Light" panose="0204060206030A020304" pitchFamily="18" charset="0"/>
              </a:rPr>
              <a:t> = </a:t>
            </a:r>
            <a:r>
              <a:rPr lang="en-US" sz="2000" b="1" i="0" dirty="0" err="1">
                <a:solidFill>
                  <a:schemeClr val="tx1">
                    <a:lumMod val="75000"/>
                    <a:lumOff val="25000"/>
                  </a:schemeClr>
                </a:solidFill>
                <a:effectLst/>
                <a:latin typeface="Footlight MT Light" panose="0204060206030A020304" pitchFamily="18" charset="0"/>
              </a:rPr>
              <a:t>File.OpenRead</a:t>
            </a:r>
            <a:r>
              <a:rPr lang="en-US" sz="2000" b="1" i="0" dirty="0">
                <a:solidFill>
                  <a:schemeClr val="tx1">
                    <a:lumMod val="75000"/>
                    <a:lumOff val="25000"/>
                  </a:schemeClr>
                </a:solidFill>
                <a:effectLst/>
                <a:latin typeface="Footlight MT Light" panose="0204060206030A020304" pitchFamily="18" charset="0"/>
              </a:rPr>
              <a:t>(</a:t>
            </a:r>
            <a:r>
              <a:rPr lang="en-US" sz="2000" b="1" i="0" dirty="0" err="1">
                <a:solidFill>
                  <a:schemeClr val="tx1">
                    <a:lumMod val="75000"/>
                    <a:lumOff val="25000"/>
                  </a:schemeClr>
                </a:solidFill>
                <a:effectLst/>
                <a:latin typeface="Footlight MT Light" panose="0204060206030A020304" pitchFamily="18" charset="0"/>
              </a:rPr>
              <a:t>ofd.FileName</a:t>
            </a:r>
            <a:r>
              <a:rPr lang="en-US" sz="2000" b="1" i="0" dirty="0">
                <a:solidFill>
                  <a:schemeClr val="tx1">
                    <a:lumMod val="75000"/>
                    <a:lumOff val="25000"/>
                  </a:schemeClr>
                </a:solidFill>
                <a:effectLst/>
                <a:latin typeface="Footlight MT Light" panose="0204060206030A020304" pitchFamily="18" charset="0"/>
              </a:rPr>
              <a:t>)`), and an `</a:t>
            </a:r>
            <a:r>
              <a:rPr lang="en-US" sz="2000" b="1" i="0" dirty="0" err="1">
                <a:solidFill>
                  <a:schemeClr val="tx1">
                    <a:lumMod val="75000"/>
                    <a:lumOff val="25000"/>
                  </a:schemeClr>
                </a:solidFill>
                <a:effectLst/>
                <a:latin typeface="Footlight MT Light" panose="0204060206030A020304" pitchFamily="18" charset="0"/>
              </a:rPr>
              <a:t>AnalyzeDocumentOperation</a:t>
            </a:r>
            <a:r>
              <a:rPr lang="en-US" sz="2000" b="1" i="0" dirty="0">
                <a:solidFill>
                  <a:schemeClr val="tx1">
                    <a:lumMod val="75000"/>
                    <a:lumOff val="25000"/>
                  </a:schemeClr>
                </a:solidFill>
                <a:effectLst/>
                <a:latin typeface="Footlight MT Light" panose="0204060206030A020304" pitchFamily="18" charset="0"/>
              </a:rPr>
              <a:t>` is initiated with the `</a:t>
            </a:r>
            <a:r>
              <a:rPr lang="en-US" sz="2000" b="1" i="0" dirty="0" err="1">
                <a:solidFill>
                  <a:schemeClr val="tx1">
                    <a:lumMod val="75000"/>
                    <a:lumOff val="25000"/>
                  </a:schemeClr>
                </a:solidFill>
                <a:effectLst/>
                <a:latin typeface="Footlight MT Light" panose="0204060206030A020304" pitchFamily="18" charset="0"/>
              </a:rPr>
              <a:t>AnalyzeDocument</a:t>
            </a:r>
            <a:r>
              <a:rPr lang="en-US" sz="2000" b="1" i="0" dirty="0">
                <a:solidFill>
                  <a:schemeClr val="tx1">
                    <a:lumMod val="75000"/>
                    <a:lumOff val="25000"/>
                  </a:schemeClr>
                </a:solidFill>
                <a:effectLst/>
                <a:latin typeface="Footlight MT Light" panose="0204060206030A020304" pitchFamily="18" charset="0"/>
              </a:rPr>
              <a:t>` method of the `</a:t>
            </a:r>
            <a:r>
              <a:rPr lang="en-US" sz="2000" b="1" i="0" dirty="0" err="1">
                <a:solidFill>
                  <a:schemeClr val="tx1">
                    <a:lumMod val="75000"/>
                    <a:lumOff val="25000"/>
                  </a:schemeClr>
                </a:solidFill>
                <a:effectLst/>
                <a:latin typeface="Footlight MT Light" panose="0204060206030A020304" pitchFamily="18" charset="0"/>
              </a:rPr>
              <a:t>DocumentAnalysisClient</a:t>
            </a:r>
            <a:r>
              <a:rPr lang="en-US" sz="2000" b="1" i="0" dirty="0">
                <a:solidFill>
                  <a:schemeClr val="tx1">
                    <a:lumMod val="75000"/>
                    <a:lumOff val="25000"/>
                  </a:schemeClr>
                </a:solidFill>
                <a:effectLst/>
                <a:latin typeface="Footlight MT Light" panose="0204060206030A020304" pitchFamily="18" charset="0"/>
              </a:rPr>
              <a:t>`. The operation type is set to `</a:t>
            </a:r>
            <a:r>
              <a:rPr lang="en-US" sz="2000" b="1" i="0" dirty="0" err="1">
                <a:solidFill>
                  <a:schemeClr val="tx1">
                    <a:lumMod val="75000"/>
                    <a:lumOff val="25000"/>
                  </a:schemeClr>
                </a:solidFill>
                <a:effectLst/>
                <a:latin typeface="Footlight MT Light" panose="0204060206030A020304" pitchFamily="18" charset="0"/>
              </a:rPr>
              <a:t>WaitUntil.Completed</a:t>
            </a:r>
            <a:r>
              <a:rPr lang="en-US" sz="2000" b="1" i="0" dirty="0">
                <a:solidFill>
                  <a:schemeClr val="tx1">
                    <a:lumMod val="75000"/>
                    <a:lumOff val="25000"/>
                  </a:schemeClr>
                </a:solidFill>
                <a:effectLst/>
                <a:latin typeface="Footlight MT Light" panose="0204060206030A020304" pitchFamily="18" charset="0"/>
              </a:rPr>
              <a:t>`, indicating that the operation should wait until completion before returning. The analysis is performed with the "prebuilt-read" model.</a:t>
            </a:r>
          </a:p>
          <a:p>
            <a:pPr algn="l"/>
            <a:endParaRPr lang="en-US" sz="2000" b="1" i="0" dirty="0">
              <a:solidFill>
                <a:schemeClr val="tx1">
                  <a:lumMod val="75000"/>
                  <a:lumOff val="25000"/>
                </a:schemeClr>
              </a:solidFill>
              <a:effectLst/>
              <a:latin typeface="Footlight MT Light" panose="0204060206030A020304" pitchFamily="18" charset="0"/>
            </a:endParaRPr>
          </a:p>
          <a:p>
            <a:pPr algn="l"/>
            <a:r>
              <a:rPr lang="en-US" sz="2000" b="1" i="0" dirty="0">
                <a:effectLst/>
                <a:latin typeface="Footlight MT Light" panose="0204060206030A020304" pitchFamily="18" charset="0"/>
              </a:rPr>
              <a:t>Retrieve and Display Results : </a:t>
            </a:r>
            <a:r>
              <a:rPr lang="en-US" sz="2000" b="1" i="0" dirty="0">
                <a:solidFill>
                  <a:schemeClr val="tx1">
                    <a:lumMod val="75000"/>
                    <a:lumOff val="25000"/>
                  </a:schemeClr>
                </a:solidFill>
                <a:effectLst/>
                <a:latin typeface="Footlight MT Light" panose="0204060206030A020304" pitchFamily="18" charset="0"/>
              </a:rPr>
              <a:t>Once the analysis operation is completed, the `</a:t>
            </a:r>
            <a:r>
              <a:rPr lang="en-US" sz="2000" b="1" i="0" dirty="0" err="1">
                <a:solidFill>
                  <a:schemeClr val="tx1">
                    <a:lumMod val="75000"/>
                    <a:lumOff val="25000"/>
                  </a:schemeClr>
                </a:solidFill>
                <a:effectLst/>
                <a:latin typeface="Footlight MT Light" panose="0204060206030A020304" pitchFamily="18" charset="0"/>
              </a:rPr>
              <a:t>AnalyzeResult</a:t>
            </a:r>
            <a:r>
              <a:rPr lang="en-US" sz="2000" b="1" i="0" dirty="0">
                <a:solidFill>
                  <a:schemeClr val="tx1">
                    <a:lumMod val="75000"/>
                    <a:lumOff val="25000"/>
                  </a:schemeClr>
                </a:solidFill>
                <a:effectLst/>
                <a:latin typeface="Footlight MT Light" panose="0204060206030A020304" pitchFamily="18" charset="0"/>
              </a:rPr>
              <a:t>` is obtained (`</a:t>
            </a:r>
            <a:r>
              <a:rPr lang="en-US" sz="2000" b="1" i="0" dirty="0" err="1">
                <a:solidFill>
                  <a:schemeClr val="tx1">
                    <a:lumMod val="75000"/>
                    <a:lumOff val="25000"/>
                  </a:schemeClr>
                </a:solidFill>
                <a:effectLst/>
                <a:latin typeface="Footlight MT Light" panose="0204060206030A020304" pitchFamily="18" charset="0"/>
              </a:rPr>
              <a:t>AnalyzeResult</a:t>
            </a:r>
            <a:r>
              <a:rPr lang="en-US" sz="2000" b="1" i="0" dirty="0">
                <a:solidFill>
                  <a:schemeClr val="tx1">
                    <a:lumMod val="75000"/>
                    <a:lumOff val="25000"/>
                  </a:schemeClr>
                </a:solidFill>
                <a:effectLst/>
                <a:latin typeface="Footlight MT Light" panose="0204060206030A020304" pitchFamily="18" charset="0"/>
              </a:rPr>
              <a:t> result = </a:t>
            </a:r>
            <a:r>
              <a:rPr lang="en-US" sz="2000" b="1" i="0" dirty="0" err="1">
                <a:solidFill>
                  <a:schemeClr val="tx1">
                    <a:lumMod val="75000"/>
                    <a:lumOff val="25000"/>
                  </a:schemeClr>
                </a:solidFill>
                <a:effectLst/>
                <a:latin typeface="Footlight MT Light" panose="0204060206030A020304" pitchFamily="18" charset="0"/>
              </a:rPr>
              <a:t>operation.Value</a:t>
            </a:r>
            <a:r>
              <a:rPr lang="en-US" sz="2000" b="1" i="0" dirty="0">
                <a:solidFill>
                  <a:schemeClr val="tx1">
                    <a:lumMod val="75000"/>
                    <a:lumOff val="25000"/>
                  </a:schemeClr>
                </a:solidFill>
                <a:effectLst/>
                <a:latin typeface="Footlight MT Light" panose="0204060206030A020304" pitchFamily="18" charset="0"/>
              </a:rPr>
              <a:t>`). The extracted text is then iterated over, with each line appended to the rich text box (`richTextBox1.AppendText(</a:t>
            </a:r>
            <a:r>
              <a:rPr lang="en-US" sz="2000" b="1" i="0" dirty="0" err="1">
                <a:solidFill>
                  <a:schemeClr val="tx1">
                    <a:lumMod val="75000"/>
                    <a:lumOff val="25000"/>
                  </a:schemeClr>
                </a:solidFill>
                <a:effectLst/>
                <a:latin typeface="Footlight MT Light" panose="0204060206030A020304" pitchFamily="18" charset="0"/>
              </a:rPr>
              <a:t>line.Content</a:t>
            </a:r>
            <a:r>
              <a:rPr lang="en-US" sz="2000" b="1" i="0" dirty="0">
                <a:solidFill>
                  <a:schemeClr val="tx1">
                    <a:lumMod val="75000"/>
                    <a:lumOff val="25000"/>
                  </a:schemeClr>
                </a:solidFill>
                <a:effectLst/>
                <a:latin typeface="Footlight MT Light" panose="0204060206030A020304" pitchFamily="18" charset="0"/>
              </a:rPr>
              <a:t>)`).</a:t>
            </a:r>
          </a:p>
        </p:txBody>
      </p:sp>
    </p:spTree>
    <p:extLst>
      <p:ext uri="{BB962C8B-B14F-4D97-AF65-F5344CB8AC3E}">
        <p14:creationId xmlns:p14="http://schemas.microsoft.com/office/powerpoint/2010/main" val="1468648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614655"/>
            <a:ext cx="9306401" cy="1388745"/>
          </a:xfrm>
          <a:prstGeom prst="rect">
            <a:avLst/>
          </a:prstGeom>
          <a:noFill/>
          <a:ln/>
        </p:spPr>
        <p:txBody>
          <a:bodyPr wrap="square" rtlCol="0" anchor="t"/>
          <a:lstStyle/>
          <a:p>
            <a:pPr marL="0" indent="0">
              <a:lnSpc>
                <a:spcPts val="5468"/>
              </a:lnSpc>
              <a:buNone/>
            </a:pPr>
            <a:r>
              <a:rPr lang="en-US" sz="4374" b="1" kern="0" spc="-87" dirty="0">
                <a:solidFill>
                  <a:srgbClr val="FF75D3"/>
                </a:solidFill>
                <a:latin typeface="Footlight MT Light" panose="0204060206030A020304" pitchFamily="18" charset="0"/>
                <a:ea typeface="adonis-web" pitchFamily="34" charset="-122"/>
                <a:cs typeface="adonis-web" pitchFamily="34" charset="-120"/>
              </a:rPr>
              <a:t>Steps involved in the picture to text conversion process</a:t>
            </a:r>
            <a:endParaRPr lang="en-US" sz="4374" dirty="0">
              <a:latin typeface="Footlight MT Light" panose="0204060206030A020304" pitchFamily="18" charset="0"/>
            </a:endParaRPr>
          </a:p>
        </p:txBody>
      </p:sp>
      <p:sp>
        <p:nvSpPr>
          <p:cNvPr id="6" name="Shape 2"/>
          <p:cNvSpPr/>
          <p:nvPr/>
        </p:nvSpPr>
        <p:spPr>
          <a:xfrm>
            <a:off x="1144310" y="2477929"/>
            <a:ext cx="44410" cy="4995624"/>
          </a:xfrm>
          <a:prstGeom prst="roundRect">
            <a:avLst>
              <a:gd name="adj" fmla="val 225151"/>
            </a:avLst>
          </a:prstGeom>
          <a:solidFill>
            <a:srgbClr val="D1B6E1"/>
          </a:solidFill>
          <a:ln/>
        </p:spPr>
      </p:sp>
      <p:sp>
        <p:nvSpPr>
          <p:cNvPr id="7" name="Shape 3"/>
          <p:cNvSpPr/>
          <p:nvPr/>
        </p:nvSpPr>
        <p:spPr>
          <a:xfrm>
            <a:off x="1416427" y="2879229"/>
            <a:ext cx="777597" cy="44410"/>
          </a:xfrm>
          <a:prstGeom prst="roundRect">
            <a:avLst>
              <a:gd name="adj" fmla="val 225151"/>
            </a:avLst>
          </a:prstGeom>
          <a:solidFill>
            <a:srgbClr val="D1B6E1"/>
          </a:solidFill>
          <a:ln/>
        </p:spPr>
      </p:sp>
      <p:sp>
        <p:nvSpPr>
          <p:cNvPr id="8" name="Shape 4"/>
          <p:cNvSpPr/>
          <p:nvPr/>
        </p:nvSpPr>
        <p:spPr>
          <a:xfrm>
            <a:off x="916484" y="2651522"/>
            <a:ext cx="499943" cy="499943"/>
          </a:xfrm>
          <a:prstGeom prst="roundRect">
            <a:avLst>
              <a:gd name="adj" fmla="val 20000"/>
            </a:avLst>
          </a:prstGeom>
          <a:solidFill>
            <a:srgbClr val="EBD0FB"/>
          </a:solidFill>
          <a:ln w="7620">
            <a:solidFill>
              <a:srgbClr val="D1B6E1"/>
            </a:solidFill>
            <a:prstDash val="solid"/>
          </a:ln>
        </p:spPr>
      </p:sp>
      <p:sp>
        <p:nvSpPr>
          <p:cNvPr id="9" name="Text 5"/>
          <p:cNvSpPr/>
          <p:nvPr/>
        </p:nvSpPr>
        <p:spPr>
          <a:xfrm>
            <a:off x="1074956" y="2693194"/>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Footlight MT Light" panose="0204060206030A020304" pitchFamily="18" charset="0"/>
                <a:ea typeface="adonis-web" pitchFamily="34" charset="-122"/>
                <a:cs typeface="adonis-web" pitchFamily="34" charset="-120"/>
              </a:rPr>
              <a:t>1</a:t>
            </a:r>
            <a:endParaRPr lang="en-US" sz="2624" dirty="0">
              <a:latin typeface="Footlight MT Light" panose="0204060206030A020304" pitchFamily="18" charset="0"/>
            </a:endParaRPr>
          </a:p>
        </p:txBody>
      </p:sp>
      <p:sp>
        <p:nvSpPr>
          <p:cNvPr id="10" name="Text 6"/>
          <p:cNvSpPr/>
          <p:nvPr/>
        </p:nvSpPr>
        <p:spPr>
          <a:xfrm>
            <a:off x="2388513" y="2700099"/>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Image Recognition</a:t>
            </a:r>
            <a:endParaRPr lang="en-US" sz="2187" dirty="0">
              <a:latin typeface="Footlight MT Light" panose="0204060206030A020304" pitchFamily="18" charset="0"/>
            </a:endParaRPr>
          </a:p>
        </p:txBody>
      </p:sp>
      <p:sp>
        <p:nvSpPr>
          <p:cNvPr id="11" name="Text 7"/>
          <p:cNvSpPr/>
          <p:nvPr/>
        </p:nvSpPr>
        <p:spPr>
          <a:xfrm>
            <a:off x="2388513" y="3180517"/>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The software uses advanced algorithms to recognize and identify the objects in the image.</a:t>
            </a:r>
            <a:endParaRPr lang="en-US" sz="1750" dirty="0">
              <a:latin typeface="Footlight MT Light" panose="0204060206030A020304" pitchFamily="18" charset="0"/>
            </a:endParaRPr>
          </a:p>
        </p:txBody>
      </p:sp>
      <p:sp>
        <p:nvSpPr>
          <p:cNvPr id="12" name="Shape 8"/>
          <p:cNvSpPr/>
          <p:nvPr/>
        </p:nvSpPr>
        <p:spPr>
          <a:xfrm>
            <a:off x="1416427" y="4736961"/>
            <a:ext cx="777597" cy="44410"/>
          </a:xfrm>
          <a:prstGeom prst="roundRect">
            <a:avLst>
              <a:gd name="adj" fmla="val 225151"/>
            </a:avLst>
          </a:prstGeom>
          <a:solidFill>
            <a:srgbClr val="D1B6E1"/>
          </a:solidFill>
          <a:ln/>
        </p:spPr>
      </p:sp>
      <p:sp>
        <p:nvSpPr>
          <p:cNvPr id="13" name="Shape 9"/>
          <p:cNvSpPr/>
          <p:nvPr/>
        </p:nvSpPr>
        <p:spPr>
          <a:xfrm>
            <a:off x="916484" y="4509254"/>
            <a:ext cx="499943" cy="499943"/>
          </a:xfrm>
          <a:prstGeom prst="roundRect">
            <a:avLst>
              <a:gd name="adj" fmla="val 20000"/>
            </a:avLst>
          </a:prstGeom>
          <a:solidFill>
            <a:srgbClr val="EBD0FB"/>
          </a:solidFill>
          <a:ln w="7620">
            <a:solidFill>
              <a:srgbClr val="D1B6E1"/>
            </a:solidFill>
            <a:prstDash val="solid"/>
          </a:ln>
        </p:spPr>
      </p:sp>
      <p:sp>
        <p:nvSpPr>
          <p:cNvPr id="14" name="Text 10"/>
          <p:cNvSpPr/>
          <p:nvPr/>
        </p:nvSpPr>
        <p:spPr>
          <a:xfrm>
            <a:off x="1074956" y="4550926"/>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Footlight MT Light" panose="0204060206030A020304" pitchFamily="18" charset="0"/>
                <a:ea typeface="adonis-web" pitchFamily="34" charset="-122"/>
                <a:cs typeface="adonis-web" pitchFamily="34" charset="-120"/>
              </a:rPr>
              <a:t>2</a:t>
            </a:r>
            <a:endParaRPr lang="en-US" sz="2624" dirty="0">
              <a:latin typeface="Footlight MT Light" panose="0204060206030A020304" pitchFamily="18" charset="0"/>
            </a:endParaRPr>
          </a:p>
        </p:txBody>
      </p:sp>
      <p:sp>
        <p:nvSpPr>
          <p:cNvPr id="15" name="Text 11"/>
          <p:cNvSpPr/>
          <p:nvPr/>
        </p:nvSpPr>
        <p:spPr>
          <a:xfrm>
            <a:off x="2388513" y="4557832"/>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Text Extraction</a:t>
            </a:r>
            <a:endParaRPr lang="en-US" sz="2187" dirty="0">
              <a:latin typeface="Footlight MT Light" panose="0204060206030A020304" pitchFamily="18" charset="0"/>
            </a:endParaRPr>
          </a:p>
        </p:txBody>
      </p:sp>
      <p:sp>
        <p:nvSpPr>
          <p:cNvPr id="16" name="Text 12"/>
          <p:cNvSpPr/>
          <p:nvPr/>
        </p:nvSpPr>
        <p:spPr>
          <a:xfrm>
            <a:off x="2388513" y="5038249"/>
            <a:ext cx="7751088"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Once the objects are recognized, the system extracts any text present in the image.</a:t>
            </a:r>
            <a:endParaRPr lang="en-US" sz="1750" dirty="0">
              <a:latin typeface="Footlight MT Light" panose="0204060206030A020304" pitchFamily="18" charset="0"/>
            </a:endParaRPr>
          </a:p>
        </p:txBody>
      </p:sp>
      <p:sp>
        <p:nvSpPr>
          <p:cNvPr id="17" name="Shape 13"/>
          <p:cNvSpPr/>
          <p:nvPr/>
        </p:nvSpPr>
        <p:spPr>
          <a:xfrm>
            <a:off x="1416427" y="6239292"/>
            <a:ext cx="777597" cy="44410"/>
          </a:xfrm>
          <a:prstGeom prst="roundRect">
            <a:avLst>
              <a:gd name="adj" fmla="val 225151"/>
            </a:avLst>
          </a:prstGeom>
          <a:solidFill>
            <a:srgbClr val="D1B6E1"/>
          </a:solidFill>
          <a:ln/>
        </p:spPr>
      </p:sp>
      <p:sp>
        <p:nvSpPr>
          <p:cNvPr id="18" name="Shape 14"/>
          <p:cNvSpPr/>
          <p:nvPr/>
        </p:nvSpPr>
        <p:spPr>
          <a:xfrm>
            <a:off x="916484" y="6011585"/>
            <a:ext cx="499943" cy="499943"/>
          </a:xfrm>
          <a:prstGeom prst="roundRect">
            <a:avLst>
              <a:gd name="adj" fmla="val 20000"/>
            </a:avLst>
          </a:prstGeom>
          <a:solidFill>
            <a:srgbClr val="EBD0FB"/>
          </a:solidFill>
          <a:ln w="7620">
            <a:solidFill>
              <a:srgbClr val="D1B6E1"/>
            </a:solidFill>
            <a:prstDash val="solid"/>
          </a:ln>
        </p:spPr>
      </p:sp>
      <p:sp>
        <p:nvSpPr>
          <p:cNvPr id="19" name="Text 15"/>
          <p:cNvSpPr/>
          <p:nvPr/>
        </p:nvSpPr>
        <p:spPr>
          <a:xfrm>
            <a:off x="1074956" y="6053257"/>
            <a:ext cx="182999"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Footlight MT Light" panose="0204060206030A020304" pitchFamily="18" charset="0"/>
                <a:ea typeface="adonis-web" pitchFamily="34" charset="-122"/>
                <a:cs typeface="adonis-web" pitchFamily="34" charset="-120"/>
              </a:rPr>
              <a:t>3</a:t>
            </a:r>
            <a:endParaRPr lang="en-US" sz="2624" dirty="0">
              <a:latin typeface="Footlight MT Light" panose="0204060206030A020304" pitchFamily="18" charset="0"/>
            </a:endParaRPr>
          </a:p>
        </p:txBody>
      </p:sp>
      <p:sp>
        <p:nvSpPr>
          <p:cNvPr id="20" name="Text 16"/>
          <p:cNvSpPr/>
          <p:nvPr/>
        </p:nvSpPr>
        <p:spPr>
          <a:xfrm>
            <a:off x="2388513" y="6060162"/>
            <a:ext cx="277749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Footlight MT Light" panose="0204060206030A020304" pitchFamily="18" charset="0"/>
                <a:ea typeface="adonis-web" pitchFamily="34" charset="-122"/>
                <a:cs typeface="adonis-web" pitchFamily="34" charset="-120"/>
              </a:rPr>
              <a:t>OCR Technology</a:t>
            </a:r>
            <a:endParaRPr lang="en-US" sz="2187" dirty="0">
              <a:latin typeface="Footlight MT Light" panose="0204060206030A020304" pitchFamily="18" charset="0"/>
            </a:endParaRPr>
          </a:p>
        </p:txBody>
      </p:sp>
      <p:sp>
        <p:nvSpPr>
          <p:cNvPr id="21" name="Text 17"/>
          <p:cNvSpPr/>
          <p:nvPr/>
        </p:nvSpPr>
        <p:spPr>
          <a:xfrm>
            <a:off x="2388513" y="6540579"/>
            <a:ext cx="7751088"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Footlight MT Light" panose="0204060206030A020304" pitchFamily="18" charset="0"/>
                <a:ea typeface="Source Sans Pro" pitchFamily="34" charset="-122"/>
                <a:cs typeface="Source Sans Pro" pitchFamily="34" charset="-120"/>
              </a:rPr>
              <a:t>Optical Character Recognition (OCR) technology converts the extracted text into machine-readable format.</a:t>
            </a:r>
            <a:endParaRPr lang="en-US" sz="1750" dirty="0">
              <a:latin typeface="Footlight MT Light" panose="0204060206030A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1938</Words>
  <Application>Microsoft Office PowerPoint</Application>
  <PresentationFormat>Custom</PresentationFormat>
  <Paragraphs>143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Aharoni</vt:lpstr>
      <vt:lpstr>Arial</vt:lpstr>
      <vt:lpstr>Footlight MT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 Charan</cp:lastModifiedBy>
  <cp:revision>4</cp:revision>
  <dcterms:created xsi:type="dcterms:W3CDTF">2024-02-26T17:57:38Z</dcterms:created>
  <dcterms:modified xsi:type="dcterms:W3CDTF">2024-02-28T08:31:53Z</dcterms:modified>
</cp:coreProperties>
</file>